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1341" r:id="rId2"/>
    <p:sldId id="1295" r:id="rId3"/>
    <p:sldId id="1286" r:id="rId4"/>
    <p:sldId id="1319" r:id="rId5"/>
    <p:sldId id="1348" r:id="rId6"/>
    <p:sldId id="1349" r:id="rId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40" userDrawn="1">
          <p15:clr>
            <a:srgbClr val="A4A3A4"/>
          </p15:clr>
        </p15:guide>
        <p15:guide id="2" pos="207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ya Shirali" initials="PS" lastIdx="1" clrIdx="0">
    <p:extLst/>
  </p:cmAuthor>
  <p:cmAuthor id="2" name="Ratika Jain" initials="RJ" lastIdx="13" clrIdx="1">
    <p:extLst/>
  </p:cmAuthor>
  <p:cmAuthor id="3" name="Admin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D36A"/>
    <a:srgbClr val="BFBFBF"/>
    <a:srgbClr val="FF3300"/>
    <a:srgbClr val="F5430B"/>
    <a:srgbClr val="206E22"/>
    <a:srgbClr val="1A5A1C"/>
    <a:srgbClr val="008000"/>
    <a:srgbClr val="AD0303"/>
    <a:srgbClr val="F2F2F2"/>
    <a:srgbClr val="8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1392" y="66"/>
      </p:cViewPr>
      <p:guideLst>
        <p:guide pos="2928"/>
        <p:guide orient="horz" pos="2160"/>
      </p:guideLst>
    </p:cSldViewPr>
  </p:slideViewPr>
  <p:outlineViewPr>
    <p:cViewPr>
      <p:scale>
        <a:sx n="33" d="100"/>
        <a:sy n="33" d="100"/>
      </p:scale>
      <p:origin x="0" y="-25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080"/>
    </p:cViewPr>
  </p:sorterViewPr>
  <p:notesViewPr>
    <p:cSldViewPr snapToGrid="0">
      <p:cViewPr>
        <p:scale>
          <a:sx n="70" d="100"/>
          <a:sy n="70" d="100"/>
        </p:scale>
        <p:origin x="2472" y="-546"/>
      </p:cViewPr>
      <p:guideLst>
        <p:guide orient="horz" pos="3340"/>
        <p:guide pos="2077"/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ADD11-55DD-4AF7-8E80-E4E5B5897CA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41709-8885-4753-A53E-3C5D2B1E8611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Step 1: Identified all relevant stakeholders</a:t>
          </a:r>
          <a:endParaRPr lang="en-US" sz="1800" dirty="0"/>
        </a:p>
      </dgm:t>
    </dgm:pt>
    <dgm:pt modelId="{37F85C64-135C-4D42-83A7-525ADBD8BF18}" type="parTrans" cxnId="{49FEED94-D701-4B32-94C8-5C3F812CF6A4}">
      <dgm:prSet/>
      <dgm:spPr/>
      <dgm:t>
        <a:bodyPr/>
        <a:lstStyle/>
        <a:p>
          <a:endParaRPr lang="en-US"/>
        </a:p>
      </dgm:t>
    </dgm:pt>
    <dgm:pt modelId="{D72EF559-D9D6-437C-8422-4D1EE32B46C0}" type="sibTrans" cxnId="{49FEED94-D701-4B32-94C8-5C3F812CF6A4}">
      <dgm:prSet/>
      <dgm:spPr/>
      <dgm:t>
        <a:bodyPr/>
        <a:lstStyle/>
        <a:p>
          <a:endParaRPr lang="en-US"/>
        </a:p>
      </dgm:t>
    </dgm:pt>
    <dgm:pt modelId="{3B9ECEC3-86B7-440E-828B-A12EBCF9C2A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Step 2: Defined Smart Manufacturing and its elements </a:t>
          </a:r>
          <a:endParaRPr lang="en-US" sz="1800" dirty="0"/>
        </a:p>
      </dgm:t>
    </dgm:pt>
    <dgm:pt modelId="{C975A798-B83C-4CA8-A08C-C7B8121CD455}" type="parTrans" cxnId="{908CBD5B-0523-46FC-B992-3BCA875A97B1}">
      <dgm:prSet/>
      <dgm:spPr/>
      <dgm:t>
        <a:bodyPr/>
        <a:lstStyle/>
        <a:p>
          <a:endParaRPr lang="en-US"/>
        </a:p>
      </dgm:t>
    </dgm:pt>
    <dgm:pt modelId="{502C4E6E-7CA2-43C7-A8C2-CD4333C55125}" type="sibTrans" cxnId="{908CBD5B-0523-46FC-B992-3BCA875A97B1}">
      <dgm:prSet/>
      <dgm:spPr/>
      <dgm:t>
        <a:bodyPr/>
        <a:lstStyle/>
        <a:p>
          <a:endParaRPr lang="en-US"/>
        </a:p>
      </dgm:t>
    </dgm:pt>
    <dgm:pt modelId="{9241B02B-B06C-4E6B-923D-7B2A0AC5864E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Step 3: Prioritized sectors to promote smart manufacturing </a:t>
          </a:r>
          <a:endParaRPr lang="en-US" sz="1800" dirty="0"/>
        </a:p>
      </dgm:t>
    </dgm:pt>
    <dgm:pt modelId="{C92B65B6-1B18-4ECC-92CD-073B75FEAECD}" type="parTrans" cxnId="{A301C4BC-5B12-4EFB-BDD5-4705749809CD}">
      <dgm:prSet/>
      <dgm:spPr/>
      <dgm:t>
        <a:bodyPr/>
        <a:lstStyle/>
        <a:p>
          <a:endParaRPr lang="en-US"/>
        </a:p>
      </dgm:t>
    </dgm:pt>
    <dgm:pt modelId="{742D0E12-036E-48E0-AE57-A6A2E711F1D8}" type="sibTrans" cxnId="{A301C4BC-5B12-4EFB-BDD5-4705749809CD}">
      <dgm:prSet/>
      <dgm:spPr/>
      <dgm:t>
        <a:bodyPr/>
        <a:lstStyle/>
        <a:p>
          <a:endParaRPr lang="en-US"/>
        </a:p>
      </dgm:t>
    </dgm:pt>
    <dgm:pt modelId="{78F495F7-F3C4-405D-875C-A4984F74CEF8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Step 4: Develop an Industry 4.0 India Platform (critical next step)</a:t>
          </a:r>
          <a:endParaRPr lang="en-US" sz="1800" b="1" dirty="0"/>
        </a:p>
      </dgm:t>
    </dgm:pt>
    <dgm:pt modelId="{6EA7360D-9121-46C8-9E23-5821D698569D}" type="parTrans" cxnId="{1EB67778-A9C5-4F2C-BDE4-5763678D866D}">
      <dgm:prSet/>
      <dgm:spPr/>
      <dgm:t>
        <a:bodyPr/>
        <a:lstStyle/>
        <a:p>
          <a:endParaRPr lang="en-US"/>
        </a:p>
      </dgm:t>
    </dgm:pt>
    <dgm:pt modelId="{134CADEC-1EBA-4BA1-836F-5181815929C5}" type="sibTrans" cxnId="{1EB67778-A9C5-4F2C-BDE4-5763678D866D}">
      <dgm:prSet/>
      <dgm:spPr/>
      <dgm:t>
        <a:bodyPr/>
        <a:lstStyle/>
        <a:p>
          <a:endParaRPr lang="en-US"/>
        </a:p>
      </dgm:t>
    </dgm:pt>
    <dgm:pt modelId="{A8B8EB0F-DA0E-4D01-95C5-9B1052E05E63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Step 5: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Develop enabling eco-system for fostering adoption of smart manufacturing - (on-going process)</a:t>
          </a:r>
          <a:endParaRPr lang="en-US" sz="1800" dirty="0"/>
        </a:p>
      </dgm:t>
    </dgm:pt>
    <dgm:pt modelId="{DF3D7614-0916-42E5-B174-7DD77B2F8DD7}" type="parTrans" cxnId="{8F8D0AE9-FDA6-4805-933F-01AE6D29057F}">
      <dgm:prSet/>
      <dgm:spPr/>
      <dgm:t>
        <a:bodyPr/>
        <a:lstStyle/>
        <a:p>
          <a:endParaRPr lang="en-US"/>
        </a:p>
      </dgm:t>
    </dgm:pt>
    <dgm:pt modelId="{074711E7-57CC-42D9-AE86-17A32FF6D963}" type="sibTrans" cxnId="{8F8D0AE9-FDA6-4805-933F-01AE6D29057F}">
      <dgm:prSet/>
      <dgm:spPr/>
      <dgm:t>
        <a:bodyPr/>
        <a:lstStyle/>
        <a:p>
          <a:endParaRPr lang="en-US"/>
        </a:p>
      </dgm:t>
    </dgm:pt>
    <dgm:pt modelId="{9C8E3C3F-E109-4C3B-9D37-8985F7C670A9}" type="pres">
      <dgm:prSet presAssocID="{F82ADD11-55DD-4AF7-8E80-E4E5B5897CA5}" presName="outerComposite" presStyleCnt="0">
        <dgm:presLayoutVars>
          <dgm:chMax val="5"/>
          <dgm:dir/>
          <dgm:resizeHandles val="exact"/>
        </dgm:presLayoutVars>
      </dgm:prSet>
      <dgm:spPr/>
    </dgm:pt>
    <dgm:pt modelId="{8E7B94E3-80D5-40EB-B235-8A7F9E555A67}" type="pres">
      <dgm:prSet presAssocID="{F82ADD11-55DD-4AF7-8E80-E4E5B5897CA5}" presName="dummyMaxCanvas" presStyleCnt="0">
        <dgm:presLayoutVars/>
      </dgm:prSet>
      <dgm:spPr/>
    </dgm:pt>
    <dgm:pt modelId="{35023626-D5BD-4498-BFC4-79A6882CAA25}" type="pres">
      <dgm:prSet presAssocID="{F82ADD11-55DD-4AF7-8E80-E4E5B5897CA5}" presName="FiveNodes_1" presStyleLbl="node1" presStyleIdx="0" presStyleCnt="5">
        <dgm:presLayoutVars>
          <dgm:bulletEnabled val="1"/>
        </dgm:presLayoutVars>
      </dgm:prSet>
      <dgm:spPr/>
    </dgm:pt>
    <dgm:pt modelId="{655FC9F1-6988-4780-AE0C-B97B6BF483DF}" type="pres">
      <dgm:prSet presAssocID="{F82ADD11-55DD-4AF7-8E80-E4E5B5897CA5}" presName="FiveNodes_2" presStyleLbl="node1" presStyleIdx="1" presStyleCnt="5">
        <dgm:presLayoutVars>
          <dgm:bulletEnabled val="1"/>
        </dgm:presLayoutVars>
      </dgm:prSet>
      <dgm:spPr/>
    </dgm:pt>
    <dgm:pt modelId="{A7A03CB1-C56B-4265-AD76-406AE71FB30B}" type="pres">
      <dgm:prSet presAssocID="{F82ADD11-55DD-4AF7-8E80-E4E5B5897CA5}" presName="FiveNodes_3" presStyleLbl="node1" presStyleIdx="2" presStyleCnt="5">
        <dgm:presLayoutVars>
          <dgm:bulletEnabled val="1"/>
        </dgm:presLayoutVars>
      </dgm:prSet>
      <dgm:spPr/>
    </dgm:pt>
    <dgm:pt modelId="{65B0F3F1-66F5-4362-B324-5F96739B9B8D}" type="pres">
      <dgm:prSet presAssocID="{F82ADD11-55DD-4AF7-8E80-E4E5B5897CA5}" presName="FiveNodes_4" presStyleLbl="node1" presStyleIdx="3" presStyleCnt="5">
        <dgm:presLayoutVars>
          <dgm:bulletEnabled val="1"/>
        </dgm:presLayoutVars>
      </dgm:prSet>
      <dgm:spPr/>
    </dgm:pt>
    <dgm:pt modelId="{78D16FBF-EAC4-4998-A9A5-EB569278979B}" type="pres">
      <dgm:prSet presAssocID="{F82ADD11-55DD-4AF7-8E80-E4E5B5897CA5}" presName="FiveNodes_5" presStyleLbl="node1" presStyleIdx="4" presStyleCnt="5">
        <dgm:presLayoutVars>
          <dgm:bulletEnabled val="1"/>
        </dgm:presLayoutVars>
      </dgm:prSet>
      <dgm:spPr/>
    </dgm:pt>
    <dgm:pt modelId="{E31244D1-C028-4E1E-B790-A898B5140E25}" type="pres">
      <dgm:prSet presAssocID="{F82ADD11-55DD-4AF7-8E80-E4E5B5897CA5}" presName="FiveConn_1-2" presStyleLbl="fgAccFollowNode1" presStyleIdx="0" presStyleCnt="4">
        <dgm:presLayoutVars>
          <dgm:bulletEnabled val="1"/>
        </dgm:presLayoutVars>
      </dgm:prSet>
      <dgm:spPr/>
    </dgm:pt>
    <dgm:pt modelId="{DAEF5C63-0600-4C9D-AF04-55CA3A2116C4}" type="pres">
      <dgm:prSet presAssocID="{F82ADD11-55DD-4AF7-8E80-E4E5B5897CA5}" presName="FiveConn_2-3" presStyleLbl="fgAccFollowNode1" presStyleIdx="1" presStyleCnt="4">
        <dgm:presLayoutVars>
          <dgm:bulletEnabled val="1"/>
        </dgm:presLayoutVars>
      </dgm:prSet>
      <dgm:spPr/>
    </dgm:pt>
    <dgm:pt modelId="{E8DB86A9-7E45-4897-BDB2-5669A09C1E0B}" type="pres">
      <dgm:prSet presAssocID="{F82ADD11-55DD-4AF7-8E80-E4E5B5897CA5}" presName="FiveConn_3-4" presStyleLbl="fgAccFollowNode1" presStyleIdx="2" presStyleCnt="4">
        <dgm:presLayoutVars>
          <dgm:bulletEnabled val="1"/>
        </dgm:presLayoutVars>
      </dgm:prSet>
      <dgm:spPr/>
    </dgm:pt>
    <dgm:pt modelId="{CEF7CD9E-E34F-4564-9484-512626E8BB38}" type="pres">
      <dgm:prSet presAssocID="{F82ADD11-55DD-4AF7-8E80-E4E5B5897CA5}" presName="FiveConn_4-5" presStyleLbl="fgAccFollowNode1" presStyleIdx="3" presStyleCnt="4">
        <dgm:presLayoutVars>
          <dgm:bulletEnabled val="1"/>
        </dgm:presLayoutVars>
      </dgm:prSet>
      <dgm:spPr/>
    </dgm:pt>
    <dgm:pt modelId="{371BCBB5-7472-4EF6-BA77-1097AF655A4A}" type="pres">
      <dgm:prSet presAssocID="{F82ADD11-55DD-4AF7-8E80-E4E5B5897CA5}" presName="FiveNodes_1_text" presStyleLbl="node1" presStyleIdx="4" presStyleCnt="5">
        <dgm:presLayoutVars>
          <dgm:bulletEnabled val="1"/>
        </dgm:presLayoutVars>
      </dgm:prSet>
      <dgm:spPr/>
    </dgm:pt>
    <dgm:pt modelId="{BBBAB776-01BE-46C6-A610-C6681F824CB4}" type="pres">
      <dgm:prSet presAssocID="{F82ADD11-55DD-4AF7-8E80-E4E5B5897CA5}" presName="FiveNodes_2_text" presStyleLbl="node1" presStyleIdx="4" presStyleCnt="5">
        <dgm:presLayoutVars>
          <dgm:bulletEnabled val="1"/>
        </dgm:presLayoutVars>
      </dgm:prSet>
      <dgm:spPr/>
    </dgm:pt>
    <dgm:pt modelId="{1803D502-C704-49F8-983D-C7CABF8AFEFD}" type="pres">
      <dgm:prSet presAssocID="{F82ADD11-55DD-4AF7-8E80-E4E5B5897CA5}" presName="FiveNodes_3_text" presStyleLbl="node1" presStyleIdx="4" presStyleCnt="5">
        <dgm:presLayoutVars>
          <dgm:bulletEnabled val="1"/>
        </dgm:presLayoutVars>
      </dgm:prSet>
      <dgm:spPr/>
    </dgm:pt>
    <dgm:pt modelId="{FDDCDC6B-E92A-4CA4-B262-A61D8A61ECAE}" type="pres">
      <dgm:prSet presAssocID="{F82ADD11-55DD-4AF7-8E80-E4E5B5897CA5}" presName="FiveNodes_4_text" presStyleLbl="node1" presStyleIdx="4" presStyleCnt="5">
        <dgm:presLayoutVars>
          <dgm:bulletEnabled val="1"/>
        </dgm:presLayoutVars>
      </dgm:prSet>
      <dgm:spPr/>
    </dgm:pt>
    <dgm:pt modelId="{64DEF3E0-F70D-4A0E-A01F-D7E2DE49F45D}" type="pres">
      <dgm:prSet presAssocID="{F82ADD11-55DD-4AF7-8E80-E4E5B5897CA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83C200D-61C2-4192-8648-F40D3847A876}" type="presOf" srcId="{78F495F7-F3C4-405D-875C-A4984F74CEF8}" destId="{FDDCDC6B-E92A-4CA4-B262-A61D8A61ECAE}" srcOrd="1" destOrd="0" presId="urn:microsoft.com/office/officeart/2005/8/layout/vProcess5"/>
    <dgm:cxn modelId="{95605930-E25D-4567-863F-2F6291FC287F}" type="presOf" srcId="{A8B8EB0F-DA0E-4D01-95C5-9B1052E05E63}" destId="{78D16FBF-EAC4-4998-A9A5-EB569278979B}" srcOrd="0" destOrd="0" presId="urn:microsoft.com/office/officeart/2005/8/layout/vProcess5"/>
    <dgm:cxn modelId="{908CBD5B-0523-46FC-B992-3BCA875A97B1}" srcId="{F82ADD11-55DD-4AF7-8E80-E4E5B5897CA5}" destId="{3B9ECEC3-86B7-440E-828B-A12EBCF9C2A3}" srcOrd="1" destOrd="0" parTransId="{C975A798-B83C-4CA8-A08C-C7B8121CD455}" sibTransId="{502C4E6E-7CA2-43C7-A8C2-CD4333C55125}"/>
    <dgm:cxn modelId="{45B27A4B-62B3-4246-9F71-E75E7EF7430E}" type="presOf" srcId="{3B9ECEC3-86B7-440E-828B-A12EBCF9C2A3}" destId="{BBBAB776-01BE-46C6-A610-C6681F824CB4}" srcOrd="1" destOrd="0" presId="urn:microsoft.com/office/officeart/2005/8/layout/vProcess5"/>
    <dgm:cxn modelId="{44D2BC75-825D-4F77-A860-CCA4A195815A}" type="presOf" srcId="{D72EF559-D9D6-437C-8422-4D1EE32B46C0}" destId="{E31244D1-C028-4E1E-B790-A898B5140E25}" srcOrd="0" destOrd="0" presId="urn:microsoft.com/office/officeart/2005/8/layout/vProcess5"/>
    <dgm:cxn modelId="{835F5558-39C5-4A60-88C6-1B7E38CD4C6E}" type="presOf" srcId="{9241B02B-B06C-4E6B-923D-7B2A0AC5864E}" destId="{A7A03CB1-C56B-4265-AD76-406AE71FB30B}" srcOrd="0" destOrd="0" presId="urn:microsoft.com/office/officeart/2005/8/layout/vProcess5"/>
    <dgm:cxn modelId="{1EB67778-A9C5-4F2C-BDE4-5763678D866D}" srcId="{F82ADD11-55DD-4AF7-8E80-E4E5B5897CA5}" destId="{78F495F7-F3C4-405D-875C-A4984F74CEF8}" srcOrd="3" destOrd="0" parTransId="{6EA7360D-9121-46C8-9E23-5821D698569D}" sibTransId="{134CADEC-1EBA-4BA1-836F-5181815929C5}"/>
    <dgm:cxn modelId="{A5F2D579-2FC6-4261-91A9-528C451BB05E}" type="presOf" srcId="{B8541709-8885-4753-A53E-3C5D2B1E8611}" destId="{35023626-D5BD-4498-BFC4-79A6882CAA25}" srcOrd="0" destOrd="0" presId="urn:microsoft.com/office/officeart/2005/8/layout/vProcess5"/>
    <dgm:cxn modelId="{6F59DB82-4DE6-4FC4-B0FF-47900823B136}" type="presOf" srcId="{742D0E12-036E-48E0-AE57-A6A2E711F1D8}" destId="{E8DB86A9-7E45-4897-BDB2-5669A09C1E0B}" srcOrd="0" destOrd="0" presId="urn:microsoft.com/office/officeart/2005/8/layout/vProcess5"/>
    <dgm:cxn modelId="{49FEED94-D701-4B32-94C8-5C3F812CF6A4}" srcId="{F82ADD11-55DD-4AF7-8E80-E4E5B5897CA5}" destId="{B8541709-8885-4753-A53E-3C5D2B1E8611}" srcOrd="0" destOrd="0" parTransId="{37F85C64-135C-4D42-83A7-525ADBD8BF18}" sibTransId="{D72EF559-D9D6-437C-8422-4D1EE32B46C0}"/>
    <dgm:cxn modelId="{2F11A09B-E3CC-4B5F-ABE2-56B103F40D21}" type="presOf" srcId="{9241B02B-B06C-4E6B-923D-7B2A0AC5864E}" destId="{1803D502-C704-49F8-983D-C7CABF8AFEFD}" srcOrd="1" destOrd="0" presId="urn:microsoft.com/office/officeart/2005/8/layout/vProcess5"/>
    <dgm:cxn modelId="{9D3452AD-89B8-40E8-9610-D84CC9C1BBD1}" type="presOf" srcId="{A8B8EB0F-DA0E-4D01-95C5-9B1052E05E63}" destId="{64DEF3E0-F70D-4A0E-A01F-D7E2DE49F45D}" srcOrd="1" destOrd="0" presId="urn:microsoft.com/office/officeart/2005/8/layout/vProcess5"/>
    <dgm:cxn modelId="{AB8448BB-1342-41F3-B8B3-F32EF28CAF53}" type="presOf" srcId="{3B9ECEC3-86B7-440E-828B-A12EBCF9C2A3}" destId="{655FC9F1-6988-4780-AE0C-B97B6BF483DF}" srcOrd="0" destOrd="0" presId="urn:microsoft.com/office/officeart/2005/8/layout/vProcess5"/>
    <dgm:cxn modelId="{A301C4BC-5B12-4EFB-BDD5-4705749809CD}" srcId="{F82ADD11-55DD-4AF7-8E80-E4E5B5897CA5}" destId="{9241B02B-B06C-4E6B-923D-7B2A0AC5864E}" srcOrd="2" destOrd="0" parTransId="{C92B65B6-1B18-4ECC-92CD-073B75FEAECD}" sibTransId="{742D0E12-036E-48E0-AE57-A6A2E711F1D8}"/>
    <dgm:cxn modelId="{644115C2-73CA-4CF5-8991-7A16B51F859F}" type="presOf" srcId="{B8541709-8885-4753-A53E-3C5D2B1E8611}" destId="{371BCBB5-7472-4EF6-BA77-1097AF655A4A}" srcOrd="1" destOrd="0" presId="urn:microsoft.com/office/officeart/2005/8/layout/vProcess5"/>
    <dgm:cxn modelId="{E763CDD6-B08B-4345-86CA-A337313E0B22}" type="presOf" srcId="{78F495F7-F3C4-405D-875C-A4984F74CEF8}" destId="{65B0F3F1-66F5-4362-B324-5F96739B9B8D}" srcOrd="0" destOrd="0" presId="urn:microsoft.com/office/officeart/2005/8/layout/vProcess5"/>
    <dgm:cxn modelId="{B2AAC7E3-CF86-4D21-BF49-D70E20CC814D}" type="presOf" srcId="{134CADEC-1EBA-4BA1-836F-5181815929C5}" destId="{CEF7CD9E-E34F-4564-9484-512626E8BB38}" srcOrd="0" destOrd="0" presId="urn:microsoft.com/office/officeart/2005/8/layout/vProcess5"/>
    <dgm:cxn modelId="{21EE3EE8-A6F0-4833-B102-7A409C1C8C8B}" type="presOf" srcId="{F82ADD11-55DD-4AF7-8E80-E4E5B5897CA5}" destId="{9C8E3C3F-E109-4C3B-9D37-8985F7C670A9}" srcOrd="0" destOrd="0" presId="urn:microsoft.com/office/officeart/2005/8/layout/vProcess5"/>
    <dgm:cxn modelId="{8F8D0AE9-FDA6-4805-933F-01AE6D29057F}" srcId="{F82ADD11-55DD-4AF7-8E80-E4E5B5897CA5}" destId="{A8B8EB0F-DA0E-4D01-95C5-9B1052E05E63}" srcOrd="4" destOrd="0" parTransId="{DF3D7614-0916-42E5-B174-7DD77B2F8DD7}" sibTransId="{074711E7-57CC-42D9-AE86-17A32FF6D963}"/>
    <dgm:cxn modelId="{F8E17AF2-D78E-443E-8829-3B668D87B784}" type="presOf" srcId="{502C4E6E-7CA2-43C7-A8C2-CD4333C55125}" destId="{DAEF5C63-0600-4C9D-AF04-55CA3A2116C4}" srcOrd="0" destOrd="0" presId="urn:microsoft.com/office/officeart/2005/8/layout/vProcess5"/>
    <dgm:cxn modelId="{1FED2973-C62C-45FA-8D23-DFCE227C3A21}" type="presParOf" srcId="{9C8E3C3F-E109-4C3B-9D37-8985F7C670A9}" destId="{8E7B94E3-80D5-40EB-B235-8A7F9E555A67}" srcOrd="0" destOrd="0" presId="urn:microsoft.com/office/officeart/2005/8/layout/vProcess5"/>
    <dgm:cxn modelId="{57164981-A3E0-46D8-9F6C-E9D570DA0934}" type="presParOf" srcId="{9C8E3C3F-E109-4C3B-9D37-8985F7C670A9}" destId="{35023626-D5BD-4498-BFC4-79A6882CAA25}" srcOrd="1" destOrd="0" presId="urn:microsoft.com/office/officeart/2005/8/layout/vProcess5"/>
    <dgm:cxn modelId="{E37D469B-0873-45F6-BEEE-E49612886ACE}" type="presParOf" srcId="{9C8E3C3F-E109-4C3B-9D37-8985F7C670A9}" destId="{655FC9F1-6988-4780-AE0C-B97B6BF483DF}" srcOrd="2" destOrd="0" presId="urn:microsoft.com/office/officeart/2005/8/layout/vProcess5"/>
    <dgm:cxn modelId="{2849BC2E-BDF9-40BB-AC19-B905EB9CE866}" type="presParOf" srcId="{9C8E3C3F-E109-4C3B-9D37-8985F7C670A9}" destId="{A7A03CB1-C56B-4265-AD76-406AE71FB30B}" srcOrd="3" destOrd="0" presId="urn:microsoft.com/office/officeart/2005/8/layout/vProcess5"/>
    <dgm:cxn modelId="{20E1DEBB-3FC0-4DBF-AC8B-E4CA751F8F73}" type="presParOf" srcId="{9C8E3C3F-E109-4C3B-9D37-8985F7C670A9}" destId="{65B0F3F1-66F5-4362-B324-5F96739B9B8D}" srcOrd="4" destOrd="0" presId="urn:microsoft.com/office/officeart/2005/8/layout/vProcess5"/>
    <dgm:cxn modelId="{2024063A-EF49-467A-AFCD-53076BCC1C80}" type="presParOf" srcId="{9C8E3C3F-E109-4C3B-9D37-8985F7C670A9}" destId="{78D16FBF-EAC4-4998-A9A5-EB569278979B}" srcOrd="5" destOrd="0" presId="urn:microsoft.com/office/officeart/2005/8/layout/vProcess5"/>
    <dgm:cxn modelId="{FB3FC5A2-3098-408B-B394-A914DC25DFA1}" type="presParOf" srcId="{9C8E3C3F-E109-4C3B-9D37-8985F7C670A9}" destId="{E31244D1-C028-4E1E-B790-A898B5140E25}" srcOrd="6" destOrd="0" presId="urn:microsoft.com/office/officeart/2005/8/layout/vProcess5"/>
    <dgm:cxn modelId="{D9C88F7E-DA5A-4899-815C-2CD0A0E2BD43}" type="presParOf" srcId="{9C8E3C3F-E109-4C3B-9D37-8985F7C670A9}" destId="{DAEF5C63-0600-4C9D-AF04-55CA3A2116C4}" srcOrd="7" destOrd="0" presId="urn:microsoft.com/office/officeart/2005/8/layout/vProcess5"/>
    <dgm:cxn modelId="{C133B35F-07D3-49C1-9763-735674AFB677}" type="presParOf" srcId="{9C8E3C3F-E109-4C3B-9D37-8985F7C670A9}" destId="{E8DB86A9-7E45-4897-BDB2-5669A09C1E0B}" srcOrd="8" destOrd="0" presId="urn:microsoft.com/office/officeart/2005/8/layout/vProcess5"/>
    <dgm:cxn modelId="{6A75BCA6-1C7E-4E58-9103-1362A6EFB603}" type="presParOf" srcId="{9C8E3C3F-E109-4C3B-9D37-8985F7C670A9}" destId="{CEF7CD9E-E34F-4564-9484-512626E8BB38}" srcOrd="9" destOrd="0" presId="urn:microsoft.com/office/officeart/2005/8/layout/vProcess5"/>
    <dgm:cxn modelId="{3974C299-7528-4784-A112-078C31B3B499}" type="presParOf" srcId="{9C8E3C3F-E109-4C3B-9D37-8985F7C670A9}" destId="{371BCBB5-7472-4EF6-BA77-1097AF655A4A}" srcOrd="10" destOrd="0" presId="urn:microsoft.com/office/officeart/2005/8/layout/vProcess5"/>
    <dgm:cxn modelId="{CD0FC40F-7A05-4C25-ABE2-B0A727ED593C}" type="presParOf" srcId="{9C8E3C3F-E109-4C3B-9D37-8985F7C670A9}" destId="{BBBAB776-01BE-46C6-A610-C6681F824CB4}" srcOrd="11" destOrd="0" presId="urn:microsoft.com/office/officeart/2005/8/layout/vProcess5"/>
    <dgm:cxn modelId="{12507DD5-7EE5-43AB-A33F-AD5A793748F0}" type="presParOf" srcId="{9C8E3C3F-E109-4C3B-9D37-8985F7C670A9}" destId="{1803D502-C704-49F8-983D-C7CABF8AFEFD}" srcOrd="12" destOrd="0" presId="urn:microsoft.com/office/officeart/2005/8/layout/vProcess5"/>
    <dgm:cxn modelId="{C850C51F-98C0-49CE-B3F6-98CE9D309A27}" type="presParOf" srcId="{9C8E3C3F-E109-4C3B-9D37-8985F7C670A9}" destId="{FDDCDC6B-E92A-4CA4-B262-A61D8A61ECAE}" srcOrd="13" destOrd="0" presId="urn:microsoft.com/office/officeart/2005/8/layout/vProcess5"/>
    <dgm:cxn modelId="{2BBA7EE2-288B-46FF-AABA-1075878D27AB}" type="presParOf" srcId="{9C8E3C3F-E109-4C3B-9D37-8985F7C670A9}" destId="{64DEF3E0-F70D-4A0E-A01F-D7E2DE49F45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23626-D5BD-4498-BFC4-79A6882CAA25}">
      <dsp:nvSpPr>
        <dsp:cNvPr id="0" name=""/>
        <dsp:cNvSpPr/>
      </dsp:nvSpPr>
      <dsp:spPr>
        <a:xfrm>
          <a:off x="0" y="0"/>
          <a:ext cx="6359111" cy="930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Step 1: Identified all relevant stakeholders</a:t>
          </a:r>
          <a:endParaRPr lang="en-US" sz="1800" kern="1200" dirty="0"/>
        </a:p>
      </dsp:txBody>
      <dsp:txXfrm>
        <a:off x="27248" y="27248"/>
        <a:ext cx="5246396" cy="875806"/>
      </dsp:txXfrm>
    </dsp:sp>
    <dsp:sp modelId="{655FC9F1-6988-4780-AE0C-B97B6BF483DF}">
      <dsp:nvSpPr>
        <dsp:cNvPr id="0" name=""/>
        <dsp:cNvSpPr/>
      </dsp:nvSpPr>
      <dsp:spPr>
        <a:xfrm>
          <a:off x="474868" y="1059511"/>
          <a:ext cx="6359111" cy="9303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Step 2: Defined Smart Manufacturing and its elements </a:t>
          </a:r>
          <a:endParaRPr lang="en-US" sz="1800" kern="1200" dirty="0"/>
        </a:p>
      </dsp:txBody>
      <dsp:txXfrm>
        <a:off x="502116" y="1086759"/>
        <a:ext cx="5225049" cy="875806"/>
      </dsp:txXfrm>
    </dsp:sp>
    <dsp:sp modelId="{A7A03CB1-C56B-4265-AD76-406AE71FB30B}">
      <dsp:nvSpPr>
        <dsp:cNvPr id="0" name=""/>
        <dsp:cNvSpPr/>
      </dsp:nvSpPr>
      <dsp:spPr>
        <a:xfrm>
          <a:off x="949737" y="2119022"/>
          <a:ext cx="6359111" cy="930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Step 3: Prioritized sectors to promote smart manufacturing </a:t>
          </a:r>
          <a:endParaRPr lang="en-US" sz="1800" kern="1200" dirty="0"/>
        </a:p>
      </dsp:txBody>
      <dsp:txXfrm>
        <a:off x="976985" y="2146270"/>
        <a:ext cx="5225049" cy="875806"/>
      </dsp:txXfrm>
    </dsp:sp>
    <dsp:sp modelId="{65B0F3F1-66F5-4362-B324-5F96739B9B8D}">
      <dsp:nvSpPr>
        <dsp:cNvPr id="0" name=""/>
        <dsp:cNvSpPr/>
      </dsp:nvSpPr>
      <dsp:spPr>
        <a:xfrm>
          <a:off x="1424606" y="3178533"/>
          <a:ext cx="6359111" cy="93030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Step 4: Develop an Industry 4.0 India Platform (critical next step)</a:t>
          </a:r>
          <a:endParaRPr lang="en-US" sz="1800" b="1" kern="1200" dirty="0"/>
        </a:p>
      </dsp:txBody>
      <dsp:txXfrm>
        <a:off x="1451854" y="3205781"/>
        <a:ext cx="5225049" cy="875806"/>
      </dsp:txXfrm>
    </dsp:sp>
    <dsp:sp modelId="{78D16FBF-EAC4-4998-A9A5-EB569278979B}">
      <dsp:nvSpPr>
        <dsp:cNvPr id="0" name=""/>
        <dsp:cNvSpPr/>
      </dsp:nvSpPr>
      <dsp:spPr>
        <a:xfrm>
          <a:off x="1899474" y="4238044"/>
          <a:ext cx="6359111" cy="930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Step 5: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Develop enabling eco-system for fostering adoption of smart manufacturing - (on-going process)</a:t>
          </a:r>
          <a:endParaRPr lang="en-US" sz="1800" kern="1200" dirty="0"/>
        </a:p>
      </dsp:txBody>
      <dsp:txXfrm>
        <a:off x="1926722" y="4265292"/>
        <a:ext cx="5225049" cy="875806"/>
      </dsp:txXfrm>
    </dsp:sp>
    <dsp:sp modelId="{E31244D1-C028-4E1E-B790-A898B5140E25}">
      <dsp:nvSpPr>
        <dsp:cNvPr id="0" name=""/>
        <dsp:cNvSpPr/>
      </dsp:nvSpPr>
      <dsp:spPr>
        <a:xfrm>
          <a:off x="5754414" y="679637"/>
          <a:ext cx="604696" cy="604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90471" y="679637"/>
        <a:ext cx="332582" cy="455034"/>
      </dsp:txXfrm>
    </dsp:sp>
    <dsp:sp modelId="{DAEF5C63-0600-4C9D-AF04-55CA3A2116C4}">
      <dsp:nvSpPr>
        <dsp:cNvPr id="0" name=""/>
        <dsp:cNvSpPr/>
      </dsp:nvSpPr>
      <dsp:spPr>
        <a:xfrm>
          <a:off x="6229283" y="1739148"/>
          <a:ext cx="604696" cy="604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365340" y="1739148"/>
        <a:ext cx="332582" cy="455034"/>
      </dsp:txXfrm>
    </dsp:sp>
    <dsp:sp modelId="{E8DB86A9-7E45-4897-BDB2-5669A09C1E0B}">
      <dsp:nvSpPr>
        <dsp:cNvPr id="0" name=""/>
        <dsp:cNvSpPr/>
      </dsp:nvSpPr>
      <dsp:spPr>
        <a:xfrm>
          <a:off x="6704152" y="2783154"/>
          <a:ext cx="604696" cy="604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840209" y="2783154"/>
        <a:ext cx="332582" cy="455034"/>
      </dsp:txXfrm>
    </dsp:sp>
    <dsp:sp modelId="{CEF7CD9E-E34F-4564-9484-512626E8BB38}">
      <dsp:nvSpPr>
        <dsp:cNvPr id="0" name=""/>
        <dsp:cNvSpPr/>
      </dsp:nvSpPr>
      <dsp:spPr>
        <a:xfrm>
          <a:off x="7179020" y="3853002"/>
          <a:ext cx="604696" cy="604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315077" y="3853002"/>
        <a:ext cx="332582" cy="45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275" cy="498446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5" y="3"/>
            <a:ext cx="2946275" cy="498446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20D1F869-9487-46CC-88EE-80E8E86ED874}" type="datetimeFigureOut">
              <a:rPr lang="en-IN" smtClean="0"/>
              <a:pPr/>
              <a:t>25-10-2018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782"/>
            <a:ext cx="2946275" cy="498446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5" y="9429782"/>
            <a:ext cx="2946275" cy="498446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B6556C9A-1F8B-40B8-BBA9-966E1E0F6E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367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135"/>
          </a:xfrm>
          <a:prstGeom prst="rect">
            <a:avLst/>
          </a:prstGeom>
        </p:spPr>
        <p:txBody>
          <a:bodyPr vert="horz" lIns="92422" tIns="46211" rIns="92422" bIns="462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135"/>
          </a:xfrm>
          <a:prstGeom prst="rect">
            <a:avLst/>
          </a:prstGeom>
        </p:spPr>
        <p:txBody>
          <a:bodyPr vert="horz" lIns="92422" tIns="46211" rIns="92422" bIns="46211" rtlCol="0"/>
          <a:lstStyle>
            <a:lvl1pPr algn="r">
              <a:defRPr sz="1200"/>
            </a:lvl1pPr>
          </a:lstStyle>
          <a:p>
            <a:fld id="{30BA7BAC-DAFA-4456-A470-3F7DCDFB0BDE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2" tIns="46211" rIns="92422" bIns="462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2422" tIns="46211" rIns="92422" bIns="462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8134"/>
          </a:xfrm>
          <a:prstGeom prst="rect">
            <a:avLst/>
          </a:prstGeom>
        </p:spPr>
        <p:txBody>
          <a:bodyPr vert="horz" lIns="92422" tIns="46211" rIns="92422" bIns="462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0094"/>
            <a:ext cx="2945659" cy="498134"/>
          </a:xfrm>
          <a:prstGeom prst="rect">
            <a:avLst/>
          </a:prstGeom>
        </p:spPr>
        <p:txBody>
          <a:bodyPr vert="horz" lIns="92422" tIns="46211" rIns="92422" bIns="46211" rtlCol="0" anchor="b"/>
          <a:lstStyle>
            <a:lvl1pPr algn="r">
              <a:defRPr sz="1200"/>
            </a:lvl1pPr>
          </a:lstStyle>
          <a:p>
            <a:fld id="{42F281FC-BAB2-451E-A04A-964D7B584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1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2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CII believes that Smart Manufacturing is here to stay and Indian Industry will have to identify strategies to stay on top of during this transition. As a first step CII has defined this new trend so that a structured approach can be taken to arrive at strategies to address this disruption.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One point to note is that it is not about just adopting technology for its sake, but to do so to become more competitive / better leveraging existing technologies.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5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1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0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4623425"/>
            <a:ext cx="8240108" cy="17125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269" y="1670457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2" y="3302750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4878" y="5956136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0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0944" y="6361045"/>
            <a:ext cx="573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II colou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2" y="6377064"/>
            <a:ext cx="1368288" cy="4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554688" y="6320698"/>
            <a:ext cx="7989752" cy="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855304" y="6443324"/>
            <a:ext cx="533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Confederation of Indian Industry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6384198"/>
            <a:ext cx="372412" cy="4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1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0944" y="6361045"/>
            <a:ext cx="573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II colou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2" y="6377064"/>
            <a:ext cx="1368288" cy="4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554688" y="6320698"/>
            <a:ext cx="7989752" cy="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855304" y="6443324"/>
            <a:ext cx="533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Confederation of Indian Industry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6384198"/>
            <a:ext cx="372412" cy="4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093" y="192265"/>
            <a:ext cx="8330324" cy="576362"/>
          </a:xfrm>
        </p:spPr>
        <p:txBody>
          <a:bodyPr>
            <a:normAutofit/>
          </a:bodyPr>
          <a:lstStyle>
            <a:lvl1pPr>
              <a:defRPr sz="2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5722" y="6439646"/>
            <a:ext cx="573056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8092" y="6324056"/>
            <a:ext cx="8122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3483395"/>
              </p:ext>
            </p:extLst>
          </p:nvPr>
        </p:nvGraphicFramePr>
        <p:xfrm>
          <a:off x="448092" y="164577"/>
          <a:ext cx="8122851" cy="6040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05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3250356" y="6483709"/>
            <a:ext cx="240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Confederation of Indian Industry</a:t>
            </a:r>
          </a:p>
        </p:txBody>
      </p:sp>
      <p:pic>
        <p:nvPicPr>
          <p:cNvPr id="13" name="Picture 2" descr="http://ciimissionmfg.com/Img/Manufacturing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28" y="6483709"/>
            <a:ext cx="1369068" cy="2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51EBC-2274-42FD-8666-C38501D065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092" y="6386077"/>
            <a:ext cx="439197" cy="4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087381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0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0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56714" y="228664"/>
            <a:ext cx="8238707" cy="765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-253431"/>
            <a:ext cx="7989752" cy="10833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0944" y="6361045"/>
            <a:ext cx="573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II colou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2" y="6377064"/>
            <a:ext cx="1368288" cy="4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554688" y="6320698"/>
            <a:ext cx="7989752" cy="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855304" y="6443324"/>
            <a:ext cx="533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Confederation of Indian Industry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6384198"/>
            <a:ext cx="372412" cy="4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0944" y="6361045"/>
            <a:ext cx="573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4688" y="6320698"/>
            <a:ext cx="7989752" cy="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855304" y="6443324"/>
            <a:ext cx="533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Confederation of Indian Industry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6396898"/>
            <a:ext cx="372412" cy="43962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5722" y="6439646"/>
            <a:ext cx="573056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http://ciimissionmfg.com/Img/Manufacturing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28" y="6483709"/>
            <a:ext cx="1369068" cy="2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70944" y="6361045"/>
            <a:ext cx="573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II colou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2" y="6377064"/>
            <a:ext cx="1368288" cy="4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554688" y="6320698"/>
            <a:ext cx="7989752" cy="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855304" y="6443324"/>
            <a:ext cx="533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Confederation of Indian Industry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6384198"/>
            <a:ext cx="372412" cy="439627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3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0944" y="6361045"/>
            <a:ext cx="573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II colou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2" y="6377064"/>
            <a:ext cx="1368288" cy="4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554688" y="6320698"/>
            <a:ext cx="7989752" cy="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855304" y="6443324"/>
            <a:ext cx="533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Confederation of Indian Industry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" y="6384198"/>
            <a:ext cx="372412" cy="4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311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9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48092" y="192265"/>
            <a:ext cx="8401439" cy="576362"/>
          </a:xfrm>
        </p:spPr>
        <p:txBody>
          <a:bodyPr anchor="ctr">
            <a:noAutofit/>
          </a:bodyPr>
          <a:lstStyle/>
          <a:p>
            <a:pPr>
              <a:lnSpc>
                <a:spcPts val="2000"/>
              </a:lnSpc>
              <a:spcBef>
                <a:spcPts val="300"/>
              </a:spcBef>
            </a:pPr>
            <a:r>
              <a:rPr lang="en-IN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CII identified a step wise approach to help drive adoption of smart manufacturing in India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D755B0-3497-4092-BACA-F4B7FEBB2050}"/>
              </a:ext>
            </a:extLst>
          </p:cNvPr>
          <p:cNvGraphicFramePr/>
          <p:nvPr>
            <p:extLst/>
          </p:nvPr>
        </p:nvGraphicFramePr>
        <p:xfrm>
          <a:off x="448092" y="980661"/>
          <a:ext cx="8258586" cy="516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ket 2"/>
          <p:cNvSpPr/>
          <p:nvPr/>
        </p:nvSpPr>
        <p:spPr>
          <a:xfrm>
            <a:off x="7778839" y="2112135"/>
            <a:ext cx="206062" cy="15454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55172" y="1307575"/>
            <a:ext cx="1317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Steps </a:t>
            </a:r>
          </a:p>
          <a:p>
            <a:r>
              <a:rPr lang="en-US" sz="1600" b="1" dirty="0"/>
              <a:t>already undertaken by CII</a:t>
            </a:r>
          </a:p>
        </p:txBody>
      </p:sp>
      <p:sp>
        <p:nvSpPr>
          <p:cNvPr id="9" name="Right Bracket 8"/>
          <p:cNvSpPr/>
          <p:nvPr/>
        </p:nvSpPr>
        <p:spPr>
          <a:xfrm>
            <a:off x="7778838" y="1048765"/>
            <a:ext cx="206063" cy="1058764"/>
          </a:xfrm>
          <a:prstGeom prst="rightBracket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3183" y="4070291"/>
            <a:ext cx="1738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To be undertaken by Govt. in partnership with Industry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183" y="5173267"/>
            <a:ext cx="1738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Framework and recommendations already drafted by CII 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B72374FB-25F3-4C72-B82B-7C14E144A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9193" y="1155889"/>
            <a:ext cx="500469" cy="500469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43E576C-AD00-4F86-B416-3C2456B9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08" y="4215548"/>
            <a:ext cx="649698" cy="5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A6595B43-2DF8-4745-810B-D6DC814B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8838" y="3325756"/>
            <a:ext cx="500469" cy="500469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2E70FD1D-A5BE-47F2-943B-7089D3609D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9662" y="2216173"/>
            <a:ext cx="500469" cy="50046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E4EE64A-452D-4C9E-99D9-0778F5D3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0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8093" y="172688"/>
            <a:ext cx="8330324" cy="576362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Identified </a:t>
            </a:r>
            <a:r>
              <a:rPr lang="en-IN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relevant stakeholders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2B7DFE-103D-4091-9049-A2A8221D07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943659"/>
          <a:ext cx="847361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870">
                  <a:extLst>
                    <a:ext uri="{9D8B030D-6E8A-4147-A177-3AD203B41FA5}">
                      <a16:colId xmlns:a16="http://schemas.microsoft.com/office/drawing/2014/main" val="3824326242"/>
                    </a:ext>
                  </a:extLst>
                </a:gridCol>
                <a:gridCol w="3396209">
                  <a:extLst>
                    <a:ext uri="{9D8B030D-6E8A-4147-A177-3AD203B41FA5}">
                      <a16:colId xmlns:a16="http://schemas.microsoft.com/office/drawing/2014/main" val="3475772659"/>
                    </a:ext>
                  </a:extLst>
                </a:gridCol>
                <a:gridCol w="2824539">
                  <a:extLst>
                    <a:ext uri="{9D8B030D-6E8A-4147-A177-3AD203B41FA5}">
                      <a16:colId xmlns:a16="http://schemas.microsoft.com/office/drawing/2014/main" val="1243816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868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IN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Departments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NITI Aayog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DHI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DIPP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DST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DSIR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MSME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MeitY</a:t>
                      </a:r>
                      <a:endParaRPr lang="en-IN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HRD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Ministry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IN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Institutes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SAMARTH Udyog Industry 4.0 Centres of Excellence </a:t>
                      </a:r>
                    </a:p>
                    <a:p>
                      <a:pPr marL="1257300" lvl="2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IIT Delhi</a:t>
                      </a:r>
                    </a:p>
                    <a:p>
                      <a:pPr marL="1257300" lvl="2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IISc, Bangalore, etc.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IIM, Bangalore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IIT Kh</a:t>
                      </a:r>
                      <a:r>
                        <a:rPr lang="en-I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aragpur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IIIT, Hyderabad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CDOT</a:t>
                      </a:r>
                    </a:p>
                    <a:p>
                      <a:pPr marL="342900" lvl="0" indent="-342900" algn="l">
                        <a:buAutoNum type="arabicPeriod"/>
                      </a:pPr>
                      <a:r>
                        <a:rPr lang="en-IN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Organizations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IMTMA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SIAM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ACMA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 associations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Fraunhofer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VDMA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TIFAC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Bank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NASSCOM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NPC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IN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providers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manufacturers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integrators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endParaRPr lang="en-IN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I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implementers 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en-I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I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enterprises</a:t>
                      </a:r>
                      <a:endParaRPr lang="en-IN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en-IN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MSMEs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en-IN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IN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Thought leaders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3032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FCC8E8-DE09-4DEC-ADB4-E6963570F8F1}"/>
              </a:ext>
            </a:extLst>
          </p:cNvPr>
          <p:cNvSpPr txBox="1"/>
          <p:nvPr/>
        </p:nvSpPr>
        <p:spPr>
          <a:xfrm>
            <a:off x="6881247" y="702143"/>
            <a:ext cx="154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/>
              <a:t>Illustrative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4D783D-C1E6-4A60-B1AC-AD694A9F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5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9FC40-91C9-4FC3-9FF3-46E1B619C0C6}"/>
              </a:ext>
            </a:extLst>
          </p:cNvPr>
          <p:cNvSpPr txBox="1"/>
          <p:nvPr/>
        </p:nvSpPr>
        <p:spPr>
          <a:xfrm>
            <a:off x="390741" y="223587"/>
            <a:ext cx="831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Step 2: Defined Smart Manufacturing and its elements</a:t>
            </a:r>
            <a:endParaRPr lang="en-US" sz="2400" b="1" baseline="300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8D84BB-9E13-4A93-8B80-A51E85116E9E}"/>
              </a:ext>
            </a:extLst>
          </p:cNvPr>
          <p:cNvGrpSpPr/>
          <p:nvPr/>
        </p:nvGrpSpPr>
        <p:grpSpPr>
          <a:xfrm>
            <a:off x="228884" y="870377"/>
            <a:ext cx="8570562" cy="5465388"/>
            <a:chOff x="228884" y="870377"/>
            <a:chExt cx="8570562" cy="54653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57B874-8712-419D-9850-063628B32A8A}"/>
                </a:ext>
              </a:extLst>
            </p:cNvPr>
            <p:cNvCxnSpPr>
              <a:cxnSpLocks/>
            </p:cNvCxnSpPr>
            <p:nvPr/>
          </p:nvCxnSpPr>
          <p:spPr>
            <a:xfrm>
              <a:off x="462247" y="2020144"/>
              <a:ext cx="172927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F14471-4323-4181-8F80-D2CA63B3CEB7}"/>
                </a:ext>
              </a:extLst>
            </p:cNvPr>
            <p:cNvSpPr txBox="1"/>
            <p:nvPr/>
          </p:nvSpPr>
          <p:spPr>
            <a:xfrm>
              <a:off x="593398" y="1328918"/>
              <a:ext cx="1574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MANTRAS*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C7EEB5-8069-41AC-BB6A-AE28C9D197F2}"/>
                </a:ext>
              </a:extLst>
            </p:cNvPr>
            <p:cNvSpPr txBox="1"/>
            <p:nvPr/>
          </p:nvSpPr>
          <p:spPr>
            <a:xfrm>
              <a:off x="2191520" y="920019"/>
              <a:ext cx="60287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 algn="just">
                <a:buFont typeface="+mj-lt"/>
                <a:buAutoNum type="arabicPeriod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Copy, Connect, Co-create 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Lean to Leap enterprises 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Start small, start early 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Invest in critical thinking, problem solving and creativity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FAFC7A-01A1-472C-9116-6CFA7B8B0C48}"/>
                </a:ext>
              </a:extLst>
            </p:cNvPr>
            <p:cNvCxnSpPr>
              <a:cxnSpLocks/>
            </p:cNvCxnSpPr>
            <p:nvPr/>
          </p:nvCxnSpPr>
          <p:spPr>
            <a:xfrm>
              <a:off x="462247" y="4713275"/>
              <a:ext cx="175784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803606-E6F9-4114-9B71-CCF4C69AA14F}"/>
                </a:ext>
              </a:extLst>
            </p:cNvPr>
            <p:cNvCxnSpPr>
              <a:cxnSpLocks/>
            </p:cNvCxnSpPr>
            <p:nvPr/>
          </p:nvCxnSpPr>
          <p:spPr>
            <a:xfrm>
              <a:off x="462246" y="3002809"/>
              <a:ext cx="178642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45710F-8BF0-41D8-9DA3-9620A8F60A47}"/>
                </a:ext>
              </a:extLst>
            </p:cNvPr>
            <p:cNvSpPr txBox="1"/>
            <p:nvPr/>
          </p:nvSpPr>
          <p:spPr>
            <a:xfrm>
              <a:off x="619084" y="3593724"/>
              <a:ext cx="15203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3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TECHNOLOGIES AT PLAY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B6E12E-EF3F-41C9-A281-2F040E0C1949}"/>
                </a:ext>
              </a:extLst>
            </p:cNvPr>
            <p:cNvSpPr/>
            <p:nvPr/>
          </p:nvSpPr>
          <p:spPr>
            <a:xfrm>
              <a:off x="2267404" y="3162728"/>
              <a:ext cx="26931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Sensors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Robotics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Automation Devices 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Additive Mfg. / 3-D Printing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Electrification</a:t>
              </a:r>
            </a:p>
            <a:p>
              <a:pPr marL="174625" indent="-174625">
                <a:buFontTx/>
                <a:buAutoNum type="arabicPeriod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Twin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136B12-EDD8-4D8A-A71D-B26F8B038AB6}"/>
                </a:ext>
              </a:extLst>
            </p:cNvPr>
            <p:cNvSpPr/>
            <p:nvPr/>
          </p:nvSpPr>
          <p:spPr>
            <a:xfrm>
              <a:off x="4822532" y="3178226"/>
              <a:ext cx="396861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Big Data Analytics</a:t>
              </a:r>
            </a:p>
            <a:p>
              <a:pPr algn="just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Augmented / Virtual / Mixed Reality</a:t>
              </a:r>
            </a:p>
            <a:p>
              <a:pPr algn="just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 Artificial Intelligence</a:t>
              </a:r>
            </a:p>
            <a:p>
              <a:pPr algn="just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 Blockchain </a:t>
              </a:r>
            </a:p>
            <a:p>
              <a:pPr algn="just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 ERP systems + Integration platforms</a:t>
              </a:r>
            </a:p>
            <a:p>
              <a:pPr algn="just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 Quantum Computing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7B13AD-6AF5-4D18-B8F9-33742B87354A}"/>
                </a:ext>
              </a:extLst>
            </p:cNvPr>
            <p:cNvSpPr txBox="1"/>
            <p:nvPr/>
          </p:nvSpPr>
          <p:spPr>
            <a:xfrm>
              <a:off x="714039" y="2377063"/>
              <a:ext cx="1300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E9FF1-096F-42C5-B699-3B5B77B48079}"/>
                </a:ext>
              </a:extLst>
            </p:cNvPr>
            <p:cNvSpPr txBox="1"/>
            <p:nvPr/>
          </p:nvSpPr>
          <p:spPr>
            <a:xfrm>
              <a:off x="2300486" y="2168854"/>
              <a:ext cx="4786397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4625" indent="-174625" algn="just">
                <a:buFontTx/>
                <a:buAutoNum type="arabicPeriod"/>
              </a:pPr>
              <a:r>
                <a:rPr lang="en-IN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Closed-loop digitalized processes</a:t>
              </a:r>
            </a:p>
            <a:p>
              <a:pPr marL="174625" indent="-174625" algn="just">
                <a:buFontTx/>
                <a:buAutoNum type="arabicPeriod"/>
              </a:pPr>
              <a:r>
                <a:rPr lang="en-IN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Connected assets </a:t>
              </a:r>
            </a:p>
            <a:p>
              <a:pPr marL="174625" indent="-174625">
                <a:buFontTx/>
                <a:buAutoNum type="arabicPeriod"/>
              </a:pPr>
              <a:r>
                <a:rPr lang="en-IN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platforms</a:t>
              </a:r>
              <a:endPara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BB9542-8C98-4366-8013-88B2874848D0}"/>
                </a:ext>
              </a:extLst>
            </p:cNvPr>
            <p:cNvCxnSpPr>
              <a:cxnSpLocks/>
            </p:cNvCxnSpPr>
            <p:nvPr/>
          </p:nvCxnSpPr>
          <p:spPr>
            <a:xfrm>
              <a:off x="2172469" y="4713275"/>
              <a:ext cx="650299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1453DE-AB4E-4E8F-B5C3-296CEED75ED5}"/>
                </a:ext>
              </a:extLst>
            </p:cNvPr>
            <p:cNvCxnSpPr>
              <a:cxnSpLocks/>
            </p:cNvCxnSpPr>
            <p:nvPr/>
          </p:nvCxnSpPr>
          <p:spPr>
            <a:xfrm>
              <a:off x="2201044" y="3002809"/>
              <a:ext cx="563750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DE7166F-B707-46FF-8F97-40A120E205E6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10" y="2017144"/>
              <a:ext cx="45286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9D035EF-FC1D-40BF-BAA6-BD5A70F100BA}"/>
                </a:ext>
              </a:extLst>
            </p:cNvPr>
            <p:cNvSpPr/>
            <p:nvPr/>
          </p:nvSpPr>
          <p:spPr>
            <a:xfrm>
              <a:off x="228884" y="5924768"/>
              <a:ext cx="8570562" cy="15428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2111D5-1877-441E-BB6E-9FF6CC9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246" y="870377"/>
              <a:ext cx="0" cy="5054392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314018-B6BA-44E2-A3B1-C7D0FE431D39}"/>
                </a:ext>
              </a:extLst>
            </p:cNvPr>
            <p:cNvCxnSpPr>
              <a:cxnSpLocks/>
            </p:cNvCxnSpPr>
            <p:nvPr/>
          </p:nvCxnSpPr>
          <p:spPr>
            <a:xfrm>
              <a:off x="2202561" y="870377"/>
              <a:ext cx="34751" cy="5054392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282D8E-B395-4C3B-844F-D0BD99983FA8}"/>
                </a:ext>
              </a:extLst>
            </p:cNvPr>
            <p:cNvSpPr/>
            <p:nvPr/>
          </p:nvSpPr>
          <p:spPr>
            <a:xfrm>
              <a:off x="702508" y="5040939"/>
              <a:ext cx="13468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DEFINITION</a:t>
              </a:r>
              <a:endParaRPr lang="en-IN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29A31A-4B2F-4C25-B566-BEA9F8691B07}"/>
                </a:ext>
              </a:extLst>
            </p:cNvPr>
            <p:cNvSpPr/>
            <p:nvPr/>
          </p:nvSpPr>
          <p:spPr>
            <a:xfrm>
              <a:off x="2238386" y="4784780"/>
              <a:ext cx="59819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IN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‘Smart Manufacturing brings together closed-looped digitalized processes, people, connected assets, leveraging a virtual platform across design, manufacturing and services leading to mass customization, speed, quality, productivity and security’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3A6253-52F2-47A3-8BB5-1E5E45F71C56}"/>
                </a:ext>
              </a:extLst>
            </p:cNvPr>
            <p:cNvSpPr txBox="1"/>
            <p:nvPr/>
          </p:nvSpPr>
          <p:spPr>
            <a:xfrm>
              <a:off x="390742" y="6104933"/>
              <a:ext cx="58675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/>
                <a:t>*Sources: 1) CII Analysis 2) Robert Bosch India 3) Nokia India 4) Siemens India 5) Ace </a:t>
              </a:r>
              <a:r>
                <a:rPr lang="en-IN" sz="900" dirty="0" err="1"/>
                <a:t>Micromatic</a:t>
              </a:r>
              <a:endParaRPr lang="en-IN" sz="9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2BF11-6F7A-4002-9D68-95B5787A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48092" y="192265"/>
            <a:ext cx="8401439" cy="576362"/>
          </a:xfrm>
        </p:spPr>
        <p:txBody>
          <a:bodyPr anchor="ctr">
            <a:noAutofit/>
          </a:bodyPr>
          <a:lstStyle/>
          <a:p>
            <a:pPr>
              <a:lnSpc>
                <a:spcPts val="2000"/>
              </a:lnSpc>
              <a:spcBef>
                <a:spcPts val="300"/>
              </a:spcBef>
            </a:pPr>
            <a:r>
              <a:rPr lang="en-IN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Prioritized sectors to promote smart manufacturing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D0832-79EB-45D5-8913-E622CFF76395}"/>
              </a:ext>
            </a:extLst>
          </p:cNvPr>
          <p:cNvSpPr/>
          <p:nvPr/>
        </p:nvSpPr>
        <p:spPr>
          <a:xfrm>
            <a:off x="292103" y="1683325"/>
            <a:ext cx="4791682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Automotive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45% of Indian manufacturing sector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adopter of smart manufacturing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5654B-C9F7-4027-8690-D0A77B70D2F0}"/>
              </a:ext>
            </a:extLst>
          </p:cNvPr>
          <p:cNvSpPr/>
          <p:nvPr/>
        </p:nvSpPr>
        <p:spPr>
          <a:xfrm>
            <a:off x="5083785" y="1526716"/>
            <a:ext cx="4104481" cy="128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ICTE Manufacturing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Mother sector for all smart hardware such as sensors, shop-floor networking devices etc.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5F26A-1EC8-4D70-B13B-0E47C8A6BEB2}"/>
              </a:ext>
            </a:extLst>
          </p:cNvPr>
          <p:cNvSpPr/>
          <p:nvPr/>
        </p:nvSpPr>
        <p:spPr>
          <a:xfrm>
            <a:off x="292103" y="3804849"/>
            <a:ext cx="4791682" cy="180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Backbone for industrial growth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Lead adopter of smart manufacturing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Comprises of machine tools, electrical machinery, control instruments, construction </a:t>
            </a:r>
            <a:r>
              <a:rPr lang="en-IN" sz="1600" dirty="0" err="1">
                <a:latin typeface="Arial" panose="020B0604020202020204" pitchFamily="34" charset="0"/>
                <a:cs typeface="Arial" panose="020B0604020202020204" pitchFamily="34" charset="0"/>
              </a:rPr>
              <a:t>equipments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789241-F02A-414C-9DE9-26E06FB6D509}"/>
              </a:ext>
            </a:extLst>
          </p:cNvPr>
          <p:cNvCxnSpPr>
            <a:cxnSpLocks/>
          </p:cNvCxnSpPr>
          <p:nvPr/>
        </p:nvCxnSpPr>
        <p:spPr>
          <a:xfrm flipH="1">
            <a:off x="4880493" y="1434334"/>
            <a:ext cx="36607" cy="435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D71887-A428-47E9-BB2C-A931342A93F6}"/>
              </a:ext>
            </a:extLst>
          </p:cNvPr>
          <p:cNvCxnSpPr/>
          <p:nvPr/>
        </p:nvCxnSpPr>
        <p:spPr>
          <a:xfrm flipH="1">
            <a:off x="328709" y="3275172"/>
            <a:ext cx="4460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990F3-807F-44BC-B649-48511F804263}"/>
              </a:ext>
            </a:extLst>
          </p:cNvPr>
          <p:cNvSpPr/>
          <p:nvPr/>
        </p:nvSpPr>
        <p:spPr>
          <a:xfrm>
            <a:off x="7732048" y="892485"/>
            <a:ext cx="837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IN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Illustrative</a:t>
            </a:r>
            <a:endParaRPr lang="en-IN" b="1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Image result for automotive logo vector">
            <a:extLst>
              <a:ext uri="{FF2B5EF4-FFF2-40B4-BE49-F238E27FC236}">
                <a16:creationId xmlns:a16="http://schemas.microsoft.com/office/drawing/2014/main" id="{101495A5-D4F0-479B-B5A4-B841ED0C7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63" b="606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8" b="36064"/>
          <a:stretch/>
        </p:blipFill>
        <p:spPr bwMode="auto">
          <a:xfrm>
            <a:off x="328709" y="1434334"/>
            <a:ext cx="1580820" cy="3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gears icon vector">
            <a:extLst>
              <a:ext uri="{FF2B5EF4-FFF2-40B4-BE49-F238E27FC236}">
                <a16:creationId xmlns:a16="http://schemas.microsoft.com/office/drawing/2014/main" id="{19F621A3-90AA-4562-B571-E32FD93AF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500" y1="58938" x2="43500" y2="58938"/>
                        <a14:foregroundMark x1="56500" y1="38761" x2="56500" y2="38761"/>
                        <a14:foregroundMark x1="42875" y1="20885" x2="42875" y2="2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6944" r="10746" b="4036"/>
          <a:stretch/>
        </p:blipFill>
        <p:spPr bwMode="auto">
          <a:xfrm>
            <a:off x="365318" y="3528262"/>
            <a:ext cx="639025" cy="5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electronics icon vector">
            <a:extLst>
              <a:ext uri="{FF2B5EF4-FFF2-40B4-BE49-F238E27FC236}">
                <a16:creationId xmlns:a16="http://schemas.microsoft.com/office/drawing/2014/main" id="{A1B920FA-3D75-4E88-B4FB-2DAC1593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393" y1="68850" x2="29393" y2="68850"/>
                        <a14:foregroundMark x1="42492" y1="60383" x2="42492" y2="60383"/>
                        <a14:foregroundMark x1="48722" y1="54952" x2="48722" y2="54952"/>
                        <a14:foregroundMark x1="52556" y1="55911" x2="52556" y2="55911"/>
                        <a14:foregroundMark x1="56550" y1="55911" x2="56550" y2="55911"/>
                        <a14:foregroundMark x1="60703" y1="55431" x2="60703" y2="5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73" y="1158243"/>
            <a:ext cx="782808" cy="7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613B4B-E996-47FE-AAED-947BBD4DF9DB}"/>
              </a:ext>
            </a:extLst>
          </p:cNvPr>
          <p:cNvCxnSpPr>
            <a:cxnSpLocks/>
          </p:cNvCxnSpPr>
          <p:nvPr/>
        </p:nvCxnSpPr>
        <p:spPr>
          <a:xfrm flipH="1">
            <a:off x="5083786" y="3275172"/>
            <a:ext cx="3765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00A62-1879-419F-91EB-A65649792A5E}"/>
              </a:ext>
            </a:extLst>
          </p:cNvPr>
          <p:cNvSpPr/>
          <p:nvPr/>
        </p:nvSpPr>
        <p:spPr>
          <a:xfrm>
            <a:off x="4917100" y="4014303"/>
            <a:ext cx="3932431" cy="144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MSMEs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of MSME to Indian manufacturing is 45%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Biggest employer after agriculture sector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2103" y="1158243"/>
            <a:ext cx="4496873" cy="46333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/>
          <p:cNvSpPr/>
          <p:nvPr/>
        </p:nvSpPr>
        <p:spPr>
          <a:xfrm>
            <a:off x="782945" y="5775023"/>
            <a:ext cx="4804522" cy="493291"/>
          </a:xfrm>
          <a:prstGeom prst="rightBracke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DHI is the nodal Government dpt. for 2 of the 4 prioritized areas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55273-6802-4D92-AC25-27E983FA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1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9FC40-91C9-4FC3-9FF3-46E1B619C0C6}"/>
              </a:ext>
            </a:extLst>
          </p:cNvPr>
          <p:cNvSpPr txBox="1"/>
          <p:nvPr/>
        </p:nvSpPr>
        <p:spPr>
          <a:xfrm>
            <a:off x="462878" y="264638"/>
            <a:ext cx="853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Step 4: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IN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Develop an Industry 4.0 India Platform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B34889-69E2-476F-86D8-1501C3FE3F1B}"/>
              </a:ext>
            </a:extLst>
          </p:cNvPr>
          <p:cNvSpPr txBox="1">
            <a:spLocks/>
          </p:cNvSpPr>
          <p:nvPr/>
        </p:nvSpPr>
        <p:spPr>
          <a:xfrm>
            <a:off x="278058" y="1266772"/>
            <a:ext cx="2999698" cy="4661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en-IN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central body i.e. Industry 4.0 India Platform</a:t>
            </a: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co-led by: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Government Official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President, CII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a select steering committee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IN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into MoUs/ partner with countries </a:t>
            </a: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have already implemented Industry 4.0 programmes e.g. Germany, UK,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866A-B31D-4BD7-B639-D3A8C9D03D9B}"/>
              </a:ext>
            </a:extLst>
          </p:cNvPr>
          <p:cNvSpPr txBox="1"/>
          <p:nvPr/>
        </p:nvSpPr>
        <p:spPr>
          <a:xfrm>
            <a:off x="327920" y="1082106"/>
            <a:ext cx="363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Step 4.1: 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Create empowered body</a:t>
            </a:r>
            <a:endParaRPr lang="en-IN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4FE80-064B-40C9-8060-7D89B600478C}"/>
              </a:ext>
            </a:extLst>
          </p:cNvPr>
          <p:cNvSpPr txBox="1"/>
          <p:nvPr/>
        </p:nvSpPr>
        <p:spPr>
          <a:xfrm>
            <a:off x="4491571" y="1491110"/>
            <a:ext cx="430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Step 4.2: On-board 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Industry as a partner</a:t>
            </a:r>
            <a:endParaRPr lang="en-IN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1FA549-5A54-45AA-8B2A-0BF255416CCD}"/>
              </a:ext>
            </a:extLst>
          </p:cNvPr>
          <p:cNvSpPr txBox="1">
            <a:spLocks/>
          </p:cNvSpPr>
          <p:nvPr/>
        </p:nvSpPr>
        <p:spPr>
          <a:xfrm>
            <a:off x="4096009" y="1895770"/>
            <a:ext cx="4774489" cy="1151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 </a:t>
            </a: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industry to be created to assist in 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</a:t>
            </a: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initiatives.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2E09CC-DF98-4AD5-8D2E-0151DCED3D48}"/>
              </a:ext>
            </a:extLst>
          </p:cNvPr>
          <p:cNvCxnSpPr>
            <a:cxnSpLocks/>
          </p:cNvCxnSpPr>
          <p:nvPr/>
        </p:nvCxnSpPr>
        <p:spPr>
          <a:xfrm flipH="1">
            <a:off x="2923309" y="1104900"/>
            <a:ext cx="1496291" cy="51283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875A75-011F-4D5E-855A-3828E6713D16}"/>
              </a:ext>
            </a:extLst>
          </p:cNvPr>
          <p:cNvCxnSpPr>
            <a:cxnSpLocks/>
          </p:cNvCxnSpPr>
          <p:nvPr/>
        </p:nvCxnSpPr>
        <p:spPr>
          <a:xfrm flipH="1">
            <a:off x="3796627" y="3258965"/>
            <a:ext cx="49114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7344535-D153-4DB5-B6B7-ED3D6DBD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48" y="3868395"/>
            <a:ext cx="5154178" cy="2135703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Manufacturing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priority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manufacturing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4.0 India platform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formally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research and Technology institutes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use-cases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commence consulting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 adoption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smart manufacturing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98ACC-01FE-41E5-89D0-B8A1509EAC7D}"/>
              </a:ext>
            </a:extLst>
          </p:cNvPr>
          <p:cNvSpPr txBox="1"/>
          <p:nvPr/>
        </p:nvSpPr>
        <p:spPr>
          <a:xfrm>
            <a:off x="3961051" y="3448082"/>
            <a:ext cx="474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Step 4.3: 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Define KRAs and Launch a platform</a:t>
            </a:r>
            <a:endParaRPr lang="en-IN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5A7E1-9839-4B34-9840-06599CAE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7" grpId="0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48092" y="322811"/>
            <a:ext cx="8330324" cy="576362"/>
          </a:xfrm>
        </p:spPr>
        <p:txBody>
          <a:bodyPr anchor="ctr">
            <a:noAutofit/>
          </a:bodyPr>
          <a:lstStyle/>
          <a:p>
            <a:pPr>
              <a:lnSpc>
                <a:spcPts val="2000"/>
              </a:lnSpc>
              <a:spcBef>
                <a:spcPts val="300"/>
              </a:spcBef>
            </a:pPr>
            <a:r>
              <a:rPr lang="en-IN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Develop enabling eco-system for fostering adoption of smart manufacturing*</a:t>
            </a:r>
            <a:br>
              <a:rPr lang="en-IN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1C8F2E-0353-452D-9FDA-9364B4B97AFA}"/>
              </a:ext>
            </a:extLst>
          </p:cNvPr>
          <p:cNvSpPr/>
          <p:nvPr/>
        </p:nvSpPr>
        <p:spPr>
          <a:xfrm>
            <a:off x="7732048" y="892485"/>
            <a:ext cx="837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IN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Illustrative</a:t>
            </a:r>
            <a:endParaRPr lang="en-IN" b="1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E8517D-6E9E-46A9-AF55-6AEBC79F1825}"/>
              </a:ext>
            </a:extLst>
          </p:cNvPr>
          <p:cNvSpPr/>
          <p:nvPr/>
        </p:nvSpPr>
        <p:spPr>
          <a:xfrm>
            <a:off x="450805" y="1673817"/>
            <a:ext cx="3953426" cy="1999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and communications devices business to be promoted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Connectivity to be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Uninterrupted internet bandwidth to be made available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B33700-5DF2-41AE-BBBB-BE3E1E957CBE}"/>
              </a:ext>
            </a:extLst>
          </p:cNvPr>
          <p:cNvCxnSpPr/>
          <p:nvPr/>
        </p:nvCxnSpPr>
        <p:spPr>
          <a:xfrm>
            <a:off x="4512717" y="1549831"/>
            <a:ext cx="0" cy="450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B785D2-DA79-4714-AC7B-83B4B1D59B4A}"/>
              </a:ext>
            </a:extLst>
          </p:cNvPr>
          <p:cNvCxnSpPr>
            <a:cxnSpLocks/>
          </p:cNvCxnSpPr>
          <p:nvPr/>
        </p:nvCxnSpPr>
        <p:spPr>
          <a:xfrm>
            <a:off x="450805" y="3858505"/>
            <a:ext cx="8118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FD97738-9F1E-426F-8264-157AC675CFC5}"/>
              </a:ext>
            </a:extLst>
          </p:cNvPr>
          <p:cNvSpPr/>
          <p:nvPr/>
        </p:nvSpPr>
        <p:spPr>
          <a:xfrm>
            <a:off x="4642471" y="1673817"/>
            <a:ext cx="3953426" cy="1999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Cyber-security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Cloud, Data, Security, Privacy,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(telecom, standards)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+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FF6EC7-57B9-4048-871C-968C3B749D80}"/>
              </a:ext>
            </a:extLst>
          </p:cNvPr>
          <p:cNvSpPr/>
          <p:nvPr/>
        </p:nvSpPr>
        <p:spPr>
          <a:xfrm>
            <a:off x="450805" y="4056765"/>
            <a:ext cx="3953426" cy="1999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Skilling</a:t>
            </a:r>
          </a:p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Skilling and re-skilling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curriculum to be revised as per relevance (schools, colleges)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with academic institutes like IITs, NITs,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E870DE-7FB9-4681-A2D8-6771E571A57B}"/>
              </a:ext>
            </a:extLst>
          </p:cNvPr>
          <p:cNvSpPr/>
          <p:nvPr/>
        </p:nvSpPr>
        <p:spPr>
          <a:xfrm>
            <a:off x="4655723" y="4056765"/>
            <a:ext cx="3953426" cy="1999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Eco-system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Hardware,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17215-F454-44CD-B9D6-61023A56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316D10-12DE-40AC-828F-87C16FDA776A}"/>
              </a:ext>
            </a:extLst>
          </p:cNvPr>
          <p:cNvSpPr txBox="1"/>
          <p:nvPr/>
        </p:nvSpPr>
        <p:spPr>
          <a:xfrm>
            <a:off x="390742" y="6104933"/>
            <a:ext cx="5867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/>
              <a:t>*Detailed recommendations in the annexure </a:t>
            </a:r>
          </a:p>
        </p:txBody>
      </p:sp>
    </p:spTree>
    <p:extLst>
      <p:ext uri="{BB962C8B-B14F-4D97-AF65-F5344CB8AC3E}">
        <p14:creationId xmlns:p14="http://schemas.microsoft.com/office/powerpoint/2010/main" val="40341067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FC000"/>
      </a:accent2>
      <a:accent3>
        <a:srgbClr val="C6D9F0"/>
      </a:accent3>
      <a:accent4>
        <a:srgbClr val="BFBFBF"/>
      </a:accent4>
      <a:accent5>
        <a:srgbClr val="4BACC6"/>
      </a:accent5>
      <a:accent6>
        <a:srgbClr val="BF9000"/>
      </a:accent6>
      <a:hlink>
        <a:srgbClr val="BFBF00"/>
      </a:hlink>
      <a:folHlink>
        <a:srgbClr val="938953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89678</TotalTime>
  <Words>754</Words>
  <Application>Microsoft Office PowerPoint</Application>
  <PresentationFormat>On-screen Show (4:3)</PresentationFormat>
  <Paragraphs>154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Wingdings 2</vt:lpstr>
      <vt:lpstr>Dividend</vt:lpstr>
      <vt:lpstr>CII identified a step wise approach to help drive adoption of smart manufacturing in India</vt:lpstr>
      <vt:lpstr>Step 1: Identified all relevant stakeholders </vt:lpstr>
      <vt:lpstr>PowerPoint Presentation</vt:lpstr>
      <vt:lpstr>Step 3: Prioritized sectors to promote smart manufacturing</vt:lpstr>
      <vt:lpstr>PowerPoint Presentation</vt:lpstr>
      <vt:lpstr>Step 5: Develop enabling eco-system for fostering adoption of smart manufacturing*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Ahead</dc:title>
  <dc:creator>Pooja Goel Ramavat</dc:creator>
  <cp:lastModifiedBy>Devan Mitra. Chenoy</cp:lastModifiedBy>
  <cp:revision>2483</cp:revision>
  <cp:lastPrinted>2017-08-21T14:37:28Z</cp:lastPrinted>
  <dcterms:created xsi:type="dcterms:W3CDTF">2014-08-22T09:10:18Z</dcterms:created>
  <dcterms:modified xsi:type="dcterms:W3CDTF">2018-10-26T04:13:22Z</dcterms:modified>
</cp:coreProperties>
</file>