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0"/>
  </p:notesMasterIdLst>
  <p:handoutMasterIdLst>
    <p:handoutMasterId r:id="rId21"/>
  </p:handoutMasterIdLst>
  <p:sldIdLst>
    <p:sldId id="1143" r:id="rId2"/>
    <p:sldId id="1362" r:id="rId3"/>
    <p:sldId id="1360" r:id="rId4"/>
    <p:sldId id="1361" r:id="rId5"/>
    <p:sldId id="1340" r:id="rId6"/>
    <p:sldId id="1368" r:id="rId7"/>
    <p:sldId id="1366" r:id="rId8"/>
    <p:sldId id="1369" r:id="rId9"/>
    <p:sldId id="1333" r:id="rId10"/>
    <p:sldId id="1334" r:id="rId11"/>
    <p:sldId id="1335" r:id="rId12"/>
    <p:sldId id="1336" r:id="rId13"/>
    <p:sldId id="1356" r:id="rId14"/>
    <p:sldId id="1357" r:id="rId15"/>
    <p:sldId id="1359" r:id="rId16"/>
    <p:sldId id="1341" r:id="rId17"/>
    <p:sldId id="1364" r:id="rId18"/>
    <p:sldId id="1365" r:id="rId1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28"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340" userDrawn="1">
          <p15:clr>
            <a:srgbClr val="A4A3A4"/>
          </p15:clr>
        </p15:guide>
        <p15:guide id="2" pos="2077" userDrawn="1">
          <p15:clr>
            <a:srgbClr val="A4A3A4"/>
          </p15:clr>
        </p15:guide>
        <p15:guide id="3" orient="horz" pos="3127"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ya Shirali" initials="PS" lastIdx="1" clrIdx="0">
    <p:extLst/>
  </p:cmAuthor>
  <p:cmAuthor id="2" name="Ratika Jain" initials="RJ" lastIdx="13" clrIdx="1">
    <p:extLst/>
  </p:cmAuthor>
  <p:cmAuthor id="3" name="Admin"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F3300"/>
    <a:srgbClr val="67D36A"/>
    <a:srgbClr val="F5430B"/>
    <a:srgbClr val="206E22"/>
    <a:srgbClr val="1A5A1C"/>
    <a:srgbClr val="008000"/>
    <a:srgbClr val="AD0303"/>
    <a:srgbClr val="F2F2F2"/>
    <a:srgbClr val="83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73063" autoAdjust="0"/>
  </p:normalViewPr>
  <p:slideViewPr>
    <p:cSldViewPr snapToGrid="0">
      <p:cViewPr varScale="1">
        <p:scale>
          <a:sx n="49" d="100"/>
          <a:sy n="49" d="100"/>
        </p:scale>
        <p:origin x="1962" y="60"/>
      </p:cViewPr>
      <p:guideLst>
        <p:guide pos="2928"/>
        <p:guide orient="horz" pos="2160"/>
      </p:guideLst>
    </p:cSldViewPr>
  </p:slideViewPr>
  <p:outlineViewPr>
    <p:cViewPr>
      <p:scale>
        <a:sx n="33" d="100"/>
        <a:sy n="33" d="100"/>
      </p:scale>
      <p:origin x="0" y="-2580"/>
    </p:cViewPr>
  </p:outlineViewPr>
  <p:notesTextViewPr>
    <p:cViewPr>
      <p:scale>
        <a:sx n="150" d="100"/>
        <a:sy n="150" d="100"/>
      </p:scale>
      <p:origin x="0" y="0"/>
    </p:cViewPr>
  </p:notesTextViewPr>
  <p:sorterViewPr>
    <p:cViewPr>
      <p:scale>
        <a:sx n="100" d="100"/>
        <a:sy n="100" d="100"/>
      </p:scale>
      <p:origin x="0" y="2080"/>
    </p:cViewPr>
  </p:sorterViewPr>
  <p:notesViewPr>
    <p:cSldViewPr snapToGrid="0">
      <p:cViewPr>
        <p:scale>
          <a:sx n="70" d="100"/>
          <a:sy n="70" d="100"/>
        </p:scale>
        <p:origin x="2472" y="-546"/>
      </p:cViewPr>
      <p:guideLst>
        <p:guide orient="horz" pos="3340"/>
        <p:guide pos="2077"/>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99818098468"/>
          <c:y val="4.5595384703894085E-2"/>
          <c:w val="0.69441754480671736"/>
          <c:h val="0.82343127038733166"/>
        </c:manualLayout>
      </c:layout>
      <c:barChart>
        <c:barDir val="bar"/>
        <c:grouping val="clustered"/>
        <c:varyColors val="0"/>
        <c:ser>
          <c:idx val="0"/>
          <c:order val="0"/>
          <c:spPr>
            <a:gradFill rotWithShape="1">
              <a:gsLst>
                <a:gs pos="0">
                  <a:schemeClr val="accent1">
                    <a:tint val="98000"/>
                    <a:lumMod val="110000"/>
                  </a:schemeClr>
                </a:gs>
                <a:gs pos="84000">
                  <a:schemeClr val="accent1">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 benefit</c:v>
                </c:pt>
                <c:pt idx="1">
                  <c:v>Improved product availabilty</c:v>
                </c:pt>
                <c:pt idx="2">
                  <c:v>Reduced production time</c:v>
                </c:pt>
                <c:pt idx="3">
                  <c:v>Reduced time to market</c:v>
                </c:pt>
                <c:pt idx="4">
                  <c:v>More flexibility</c:v>
                </c:pt>
                <c:pt idx="5">
                  <c:v>Lower cost</c:v>
                </c:pt>
                <c:pt idx="6">
                  <c:v>Improved quality</c:v>
                </c:pt>
              </c:strCache>
            </c:strRef>
          </c:cat>
          <c:val>
            <c:numRef>
              <c:f>Sheet1!$B$2:$B$8</c:f>
              <c:numCache>
                <c:formatCode>0%</c:formatCode>
                <c:ptCount val="7"/>
                <c:pt idx="0">
                  <c:v>0.04</c:v>
                </c:pt>
                <c:pt idx="1">
                  <c:v>0.06</c:v>
                </c:pt>
                <c:pt idx="2">
                  <c:v>0.1</c:v>
                </c:pt>
                <c:pt idx="3">
                  <c:v>0.16</c:v>
                </c:pt>
                <c:pt idx="4">
                  <c:v>0.17</c:v>
                </c:pt>
                <c:pt idx="5">
                  <c:v>0.19</c:v>
                </c:pt>
                <c:pt idx="6">
                  <c:v>0.28000000000000003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6="http://schemas.microsoft.com/office/drawing/2014/chart" uri="{C3380CC4-5D6E-409C-BE32-E72D297353CC}">
              <c16:uniqueId val="{00000000-53DD-4F19-87C1-0F131B2E67B1}"/>
            </c:ext>
          </c:extLst>
        </c:ser>
        <c:dLbls>
          <c:showLegendKey val="0"/>
          <c:showVal val="0"/>
          <c:showCatName val="0"/>
          <c:showSerName val="0"/>
          <c:showPercent val="0"/>
          <c:showBubbleSize val="0"/>
        </c:dLbls>
        <c:gapWidth val="115"/>
        <c:overlap val="-20"/>
        <c:axId val="299690424"/>
        <c:axId val="299684936"/>
      </c:barChart>
      <c:catAx>
        <c:axId val="2996904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99684936"/>
        <c:crosses val="autoZero"/>
        <c:auto val="1"/>
        <c:lblAlgn val="ctr"/>
        <c:lblOffset val="100"/>
        <c:noMultiLvlLbl val="0"/>
      </c:catAx>
      <c:valAx>
        <c:axId val="29968493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690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671443441832546E-2"/>
          <c:y val="0.14928026574803149"/>
          <c:w val="0.93801814919120519"/>
          <c:h val="0.44226762972001155"/>
        </c:manualLayout>
      </c:layout>
      <c:barChart>
        <c:barDir val="col"/>
        <c:grouping val="clustered"/>
        <c:varyColors val="0"/>
        <c:ser>
          <c:idx val="0"/>
          <c:order val="0"/>
          <c:tx>
            <c:strRef>
              <c:f>Sheet1!$B$1</c:f>
              <c:strCache>
                <c:ptCount val="1"/>
                <c:pt idx="0">
                  <c:v>Survey response(%)</c:v>
                </c:pt>
              </c:strCache>
            </c:strRef>
          </c:tx>
          <c:spPr>
            <a:solidFill>
              <a:schemeClr val="accent5"/>
            </a:solidFill>
            <a:ln>
              <a:noFill/>
            </a:ln>
            <a:effectLst/>
          </c:spPr>
          <c:invertIfNegative val="0"/>
          <c:dPt>
            <c:idx val="0"/>
            <c:invertIfNegative val="0"/>
            <c:bubble3D val="0"/>
            <c:spPr>
              <a:solidFill>
                <a:schemeClr val="accent3">
                  <a:lumMod val="10000"/>
                </a:schemeClr>
              </a:solidFill>
              <a:ln>
                <a:noFill/>
              </a:ln>
              <a:effectLst/>
            </c:spPr>
            <c:extLst>
              <c:ext xmlns:c16="http://schemas.microsoft.com/office/drawing/2014/chart" uri="{C3380CC4-5D6E-409C-BE32-E72D297353CC}">
                <c16:uniqueId val="{00000001-67AF-4FC2-9C44-D0BDDD202C75}"/>
              </c:ext>
            </c:extLst>
          </c:dPt>
          <c:dPt>
            <c:idx val="1"/>
            <c:invertIfNegative val="0"/>
            <c:bubble3D val="0"/>
            <c:spPr>
              <a:solidFill>
                <a:schemeClr val="accent3">
                  <a:lumMod val="10000"/>
                </a:schemeClr>
              </a:solidFill>
              <a:ln>
                <a:noFill/>
              </a:ln>
              <a:effectLst/>
            </c:spPr>
            <c:extLst>
              <c:ext xmlns:c16="http://schemas.microsoft.com/office/drawing/2014/chart" uri="{C3380CC4-5D6E-409C-BE32-E72D297353CC}">
                <c16:uniqueId val="{00000002-67AF-4FC2-9C44-D0BDDD202C75}"/>
              </c:ext>
            </c:extLst>
          </c:dPt>
          <c:dPt>
            <c:idx val="2"/>
            <c:invertIfNegative val="0"/>
            <c:bubble3D val="0"/>
            <c:spPr>
              <a:solidFill>
                <a:schemeClr val="accent3">
                  <a:lumMod val="10000"/>
                </a:schemeClr>
              </a:solidFill>
              <a:ln>
                <a:noFill/>
              </a:ln>
              <a:effectLst/>
            </c:spPr>
            <c:extLst>
              <c:ext xmlns:c16="http://schemas.microsoft.com/office/drawing/2014/chart" uri="{C3380CC4-5D6E-409C-BE32-E72D297353CC}">
                <c16:uniqueId val="{00000003-67AF-4FC2-9C44-D0BDDD202C75}"/>
              </c:ext>
            </c:extLst>
          </c:dPt>
          <c:dPt>
            <c:idx val="3"/>
            <c:invertIfNegative val="0"/>
            <c:bubble3D val="0"/>
            <c:spPr>
              <a:solidFill>
                <a:schemeClr val="accent3">
                  <a:lumMod val="10000"/>
                </a:schemeClr>
              </a:solidFill>
              <a:ln>
                <a:noFill/>
              </a:ln>
              <a:effectLst/>
            </c:spPr>
            <c:extLst>
              <c:ext xmlns:c16="http://schemas.microsoft.com/office/drawing/2014/chart" uri="{C3380CC4-5D6E-409C-BE32-E72D297353CC}">
                <c16:uniqueId val="{00000004-67AF-4FC2-9C44-D0BDDD202C75}"/>
              </c:ext>
            </c:extLst>
          </c:dPt>
          <c:dPt>
            <c:idx val="4"/>
            <c:invertIfNegative val="0"/>
            <c:bubble3D val="0"/>
            <c:spPr>
              <a:solidFill>
                <a:schemeClr val="accent3">
                  <a:lumMod val="10000"/>
                </a:schemeClr>
              </a:solidFill>
              <a:ln>
                <a:noFill/>
              </a:ln>
              <a:effectLst/>
            </c:spPr>
            <c:extLst>
              <c:ext xmlns:c16="http://schemas.microsoft.com/office/drawing/2014/chart" uri="{C3380CC4-5D6E-409C-BE32-E72D297353CC}">
                <c16:uniqueId val="{00000005-67AF-4FC2-9C44-D0BDDD202C75}"/>
              </c:ext>
            </c:extLst>
          </c:dPt>
          <c:cat>
            <c:strRef>
              <c:f>Sheet1!$A$2:$A$14</c:f>
              <c:strCache>
                <c:ptCount val="13"/>
                <c:pt idx="0">
                  <c:v>Automotive</c:v>
                </c:pt>
                <c:pt idx="1">
                  <c:v>ESDM</c:v>
                </c:pt>
                <c:pt idx="2">
                  <c:v>Medical equipments</c:v>
                </c:pt>
                <c:pt idx="3">
                  <c:v>Consumer durables</c:v>
                </c:pt>
                <c:pt idx="4">
                  <c:v>FMCG</c:v>
                </c:pt>
                <c:pt idx="5">
                  <c:v>Food products</c:v>
                </c:pt>
                <c:pt idx="6">
                  <c:v>Chemicals</c:v>
                </c:pt>
                <c:pt idx="7">
                  <c:v>Heavy Engineering</c:v>
                </c:pt>
                <c:pt idx="8">
                  <c:v>Oil &amp; Gas</c:v>
                </c:pt>
                <c:pt idx="9">
                  <c:v>Textiles &amp; apparels</c:v>
                </c:pt>
                <c:pt idx="10">
                  <c:v>Non-metallic products</c:v>
                </c:pt>
                <c:pt idx="11">
                  <c:v>Metals and mining</c:v>
                </c:pt>
                <c:pt idx="12">
                  <c:v>Metal products</c:v>
                </c:pt>
              </c:strCache>
            </c:strRef>
          </c:cat>
          <c:val>
            <c:numRef>
              <c:f>Sheet1!$B$2:$B$14</c:f>
              <c:numCache>
                <c:formatCode>0%</c:formatCode>
                <c:ptCount val="13"/>
                <c:pt idx="0">
                  <c:v>0.16</c:v>
                </c:pt>
                <c:pt idx="1">
                  <c:v>0.12</c:v>
                </c:pt>
                <c:pt idx="2">
                  <c:v>0.11</c:v>
                </c:pt>
                <c:pt idx="3">
                  <c:v>0.11</c:v>
                </c:pt>
                <c:pt idx="4">
                  <c:v>0.11</c:v>
                </c:pt>
                <c:pt idx="5">
                  <c:v>0.1</c:v>
                </c:pt>
                <c:pt idx="6">
                  <c:v>0.06</c:v>
                </c:pt>
                <c:pt idx="7">
                  <c:v>0.05</c:v>
                </c:pt>
                <c:pt idx="8">
                  <c:v>0.05</c:v>
                </c:pt>
                <c:pt idx="9">
                  <c:v>0.05</c:v>
                </c:pt>
                <c:pt idx="10">
                  <c:v>0.03</c:v>
                </c:pt>
                <c:pt idx="11">
                  <c:v>0.02</c:v>
                </c:pt>
                <c:pt idx="12">
                  <c:v>0.01</c:v>
                </c:pt>
              </c:numCache>
            </c:numRef>
          </c:val>
          <c:extLst>
            <c:ext xmlns:c16="http://schemas.microsoft.com/office/drawing/2014/chart" uri="{C3380CC4-5D6E-409C-BE32-E72D297353CC}">
              <c16:uniqueId val="{00000000-67AF-4FC2-9C44-D0BDDD202C75}"/>
            </c:ext>
          </c:extLst>
        </c:ser>
        <c:dLbls>
          <c:showLegendKey val="0"/>
          <c:showVal val="0"/>
          <c:showCatName val="0"/>
          <c:showSerName val="0"/>
          <c:showPercent val="0"/>
          <c:showBubbleSize val="0"/>
        </c:dLbls>
        <c:gapWidth val="219"/>
        <c:overlap val="-27"/>
        <c:axId val="-72505120"/>
        <c:axId val="-72511104"/>
      </c:barChart>
      <c:catAx>
        <c:axId val="-7250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11104"/>
        <c:crosses val="autoZero"/>
        <c:auto val="1"/>
        <c:lblAlgn val="ctr"/>
        <c:lblOffset val="100"/>
        <c:noMultiLvlLbl val="0"/>
      </c:catAx>
      <c:valAx>
        <c:axId val="-725111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36492565827726"/>
          <c:y val="3.6072865639291553E-2"/>
          <c:w val="0.44097044142426611"/>
          <c:h val="0.92785426872141707"/>
        </c:manualLayout>
      </c:layout>
      <c:barChart>
        <c:barDir val="bar"/>
        <c:grouping val="clustered"/>
        <c:varyColors val="0"/>
        <c:ser>
          <c:idx val="0"/>
          <c:order val="0"/>
          <c:tx>
            <c:strRef>
              <c:f>Sheet1!$B$1</c:f>
              <c:strCache>
                <c:ptCount val="1"/>
                <c:pt idx="0">
                  <c:v>Multiplier</c:v>
                </c:pt>
              </c:strCache>
            </c:strRef>
          </c:tx>
          <c:spPr>
            <a:solidFill>
              <a:schemeClr val="bg1">
                <a:lumMod val="75000"/>
              </a:schemeClr>
            </a:solidFill>
            <a:ln>
              <a:noFill/>
            </a:ln>
            <a:effectLst/>
          </c:spPr>
          <c:invertIfNegative val="0"/>
          <c:dPt>
            <c:idx val="9"/>
            <c:invertIfNegative val="0"/>
            <c:bubble3D val="0"/>
            <c:spPr>
              <a:solidFill>
                <a:srgbClr val="00B050"/>
              </a:solidFill>
              <a:ln>
                <a:noFill/>
              </a:ln>
              <a:effectLst/>
            </c:spPr>
            <c:extLst>
              <c:ext xmlns:c16="http://schemas.microsoft.com/office/drawing/2014/chart" uri="{C3380CC4-5D6E-409C-BE32-E72D297353CC}">
                <c16:uniqueId val="{00000001-88FC-45F5-8CF3-47E4AAA9A796}"/>
              </c:ext>
            </c:extLst>
          </c:dPt>
          <c:dLbls>
            <c:dLbl>
              <c:idx val="9"/>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FC-45F5-8CF3-47E4AAA9A7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Professional services</c:v>
                </c:pt>
                <c:pt idx="1">
                  <c:v>Other services, except government</c:v>
                </c:pt>
                <c:pt idx="2">
                  <c:v>Retail trade</c:v>
                </c:pt>
                <c:pt idx="3">
                  <c:v>Education Healthcare and social assistance</c:v>
                </c:pt>
                <c:pt idx="4">
                  <c:v>Information </c:v>
                </c:pt>
                <c:pt idx="5">
                  <c:v>Arts, entertainment, recreation</c:v>
                </c:pt>
                <c:pt idx="6">
                  <c:v>Construction</c:v>
                </c:pt>
                <c:pt idx="7">
                  <c:v>Transportation and Wharehousing</c:v>
                </c:pt>
                <c:pt idx="8">
                  <c:v>Agriculture, forestry, fishing and hunting</c:v>
                </c:pt>
                <c:pt idx="9">
                  <c:v>Manufacturing</c:v>
                </c:pt>
              </c:strCache>
            </c:strRef>
          </c:cat>
          <c:val>
            <c:numRef>
              <c:f>Sheet1!$B$2:$B$11</c:f>
              <c:numCache>
                <c:formatCode>General</c:formatCode>
                <c:ptCount val="10"/>
                <c:pt idx="0">
                  <c:v>0.61000000000000065</c:v>
                </c:pt>
                <c:pt idx="1">
                  <c:v>0.63000000000000145</c:v>
                </c:pt>
                <c:pt idx="2">
                  <c:v>0.66000000000000181</c:v>
                </c:pt>
                <c:pt idx="3">
                  <c:v>0.72000000000000064</c:v>
                </c:pt>
                <c:pt idx="4">
                  <c:v>0.8</c:v>
                </c:pt>
                <c:pt idx="5">
                  <c:v>0.81</c:v>
                </c:pt>
                <c:pt idx="6">
                  <c:v>0.86000000000000065</c:v>
                </c:pt>
                <c:pt idx="7">
                  <c:v>1</c:v>
                </c:pt>
                <c:pt idx="8">
                  <c:v>1.1100000000000001</c:v>
                </c:pt>
                <c:pt idx="9">
                  <c:v>1.33</c:v>
                </c:pt>
              </c:numCache>
            </c:numRef>
          </c:val>
          <c:extLst>
            <c:ext xmlns:c16="http://schemas.microsoft.com/office/drawing/2014/chart" uri="{C3380CC4-5D6E-409C-BE32-E72D297353CC}">
              <c16:uniqueId val="{00000000-6EA7-4099-B884-76B2E42A6B1A}"/>
            </c:ext>
          </c:extLst>
        </c:ser>
        <c:dLbls>
          <c:showLegendKey val="0"/>
          <c:showVal val="0"/>
          <c:showCatName val="0"/>
          <c:showSerName val="0"/>
          <c:showPercent val="0"/>
          <c:showBubbleSize val="0"/>
        </c:dLbls>
        <c:gapWidth val="182"/>
        <c:axId val="-26281792"/>
        <c:axId val="-26262752"/>
      </c:barChart>
      <c:catAx>
        <c:axId val="-26281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62752"/>
        <c:crosses val="autoZero"/>
        <c:auto val="1"/>
        <c:lblAlgn val="ctr"/>
        <c:lblOffset val="100"/>
        <c:noMultiLvlLbl val="0"/>
      </c:catAx>
      <c:valAx>
        <c:axId val="-26262752"/>
        <c:scaling>
          <c:orientation val="minMax"/>
        </c:scaling>
        <c:delete val="1"/>
        <c:axPos val="b"/>
        <c:numFmt formatCode="General" sourceLinked="1"/>
        <c:majorTickMark val="none"/>
        <c:minorTickMark val="none"/>
        <c:tickLblPos val="none"/>
        <c:crossAx val="-2628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0CC03-2911-4E56-B485-45B8B830E82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IN"/>
        </a:p>
      </dgm:t>
    </dgm:pt>
    <dgm:pt modelId="{2EBDE0EC-ECE4-4013-9E94-000F6540632B}">
      <dgm:prSet phldrT="[Text]" custT="1"/>
      <dgm:spPr>
        <a:solidFill>
          <a:schemeClr val="accent1">
            <a:lumMod val="50000"/>
          </a:schemeClr>
        </a:solidFill>
      </dgm:spPr>
      <dgm:t>
        <a:bodyPr/>
        <a:lstStyle/>
        <a:p>
          <a:r>
            <a:rPr lang="en-IN" sz="1600" dirty="0"/>
            <a:t>Fourth Industrial Revolution</a:t>
          </a:r>
        </a:p>
      </dgm:t>
    </dgm:pt>
    <dgm:pt modelId="{3E5C0465-6F40-4C51-8C6F-3AAE59880CE9}" type="parTrans" cxnId="{FD275298-2E94-43DC-902D-BD52A0D8CF6D}">
      <dgm:prSet/>
      <dgm:spPr/>
      <dgm:t>
        <a:bodyPr/>
        <a:lstStyle/>
        <a:p>
          <a:endParaRPr lang="en-IN"/>
        </a:p>
      </dgm:t>
    </dgm:pt>
    <dgm:pt modelId="{7EBF7F35-C3F2-4349-A29E-FEC196BACF67}" type="sibTrans" cxnId="{FD275298-2E94-43DC-902D-BD52A0D8CF6D}">
      <dgm:prSet/>
      <dgm:spPr/>
      <dgm:t>
        <a:bodyPr/>
        <a:lstStyle/>
        <a:p>
          <a:endParaRPr lang="en-IN"/>
        </a:p>
      </dgm:t>
    </dgm:pt>
    <dgm:pt modelId="{173C8EDF-5CE6-4B99-B6EB-170816B397EB}">
      <dgm:prSet phldrT="[Text]" custT="1"/>
      <dgm:spPr>
        <a:solidFill>
          <a:srgbClr val="0070C0">
            <a:alpha val="50000"/>
          </a:srgbClr>
        </a:solidFill>
      </dgm:spPr>
      <dgm:t>
        <a:bodyPr/>
        <a:lstStyle/>
        <a:p>
          <a:r>
            <a:rPr lang="en-IN" sz="1300" b="1" dirty="0">
              <a:solidFill>
                <a:schemeClr val="tx1"/>
              </a:solidFill>
              <a:latin typeface="Arial" panose="020B0604020202020204" pitchFamily="34" charset="0"/>
              <a:cs typeface="Arial" panose="020B0604020202020204" pitchFamily="34" charset="0"/>
            </a:rPr>
            <a:t>Big Data and Analytics</a:t>
          </a:r>
          <a:endParaRPr lang="en-IN" sz="1300" dirty="0">
            <a:solidFill>
              <a:schemeClr val="tx1"/>
            </a:solidFill>
            <a:latin typeface="Arial" panose="020B0604020202020204" pitchFamily="34" charset="0"/>
            <a:cs typeface="Arial" panose="020B0604020202020204" pitchFamily="34" charset="0"/>
          </a:endParaRPr>
        </a:p>
      </dgm:t>
    </dgm:pt>
    <dgm:pt modelId="{ABF38CF8-E4E8-4E54-887B-0A58FC9431A8}" type="parTrans" cxnId="{AD12FD4D-6B67-4ADF-8994-64967DB4BC6F}">
      <dgm:prSet/>
      <dgm:spPr/>
      <dgm:t>
        <a:bodyPr/>
        <a:lstStyle/>
        <a:p>
          <a:endParaRPr lang="en-IN"/>
        </a:p>
      </dgm:t>
    </dgm:pt>
    <dgm:pt modelId="{8ADB9793-E832-4A91-B916-023834C12923}" type="sibTrans" cxnId="{AD12FD4D-6B67-4ADF-8994-64967DB4BC6F}">
      <dgm:prSet/>
      <dgm:spPr/>
      <dgm:t>
        <a:bodyPr/>
        <a:lstStyle/>
        <a:p>
          <a:endParaRPr lang="en-IN"/>
        </a:p>
      </dgm:t>
    </dgm:pt>
    <dgm:pt modelId="{A346DD13-7769-4DDC-B62C-B02DA2CA1725}">
      <dgm:prSet phldrT="[Text]" custT="1"/>
      <dgm:spPr>
        <a:solidFill>
          <a:srgbClr val="0070C0">
            <a:alpha val="50000"/>
          </a:srgbClr>
        </a:solidFill>
      </dgm:spPr>
      <dgm:t>
        <a:bodyPr/>
        <a:lstStyle/>
        <a:p>
          <a:r>
            <a:rPr lang="en-IN" sz="1300" b="1">
              <a:solidFill>
                <a:schemeClr val="tx1"/>
              </a:solidFill>
              <a:latin typeface="Arial" panose="020B0604020202020204" pitchFamily="34" charset="0"/>
              <a:cs typeface="Arial" panose="020B0604020202020204" pitchFamily="34" charset="0"/>
            </a:rPr>
            <a:t>Robots (auto + co-bots)</a:t>
          </a:r>
        </a:p>
      </dgm:t>
    </dgm:pt>
    <dgm:pt modelId="{B1DB1B44-9287-4EF8-97C6-3B5A763D01B6}" type="parTrans" cxnId="{46DDD115-3DB5-4D85-ABD4-A761E9CBDB31}">
      <dgm:prSet/>
      <dgm:spPr/>
      <dgm:t>
        <a:bodyPr/>
        <a:lstStyle/>
        <a:p>
          <a:endParaRPr lang="en-IN"/>
        </a:p>
      </dgm:t>
    </dgm:pt>
    <dgm:pt modelId="{7E3796F2-7661-4DE4-9A56-BF9528EF1DFA}" type="sibTrans" cxnId="{46DDD115-3DB5-4D85-ABD4-A761E9CBDB31}">
      <dgm:prSet/>
      <dgm:spPr/>
      <dgm:t>
        <a:bodyPr/>
        <a:lstStyle/>
        <a:p>
          <a:endParaRPr lang="en-IN"/>
        </a:p>
      </dgm:t>
    </dgm:pt>
    <dgm:pt modelId="{E92999EE-DC71-40A0-9BE0-B3A88DEF8309}">
      <dgm:prSet phldrT="[Text]" custT="1"/>
      <dgm:spPr>
        <a:solidFill>
          <a:srgbClr val="0070C0">
            <a:alpha val="50000"/>
          </a:srgbClr>
        </a:solidFill>
      </dgm:spPr>
      <dgm:t>
        <a:bodyPr/>
        <a:lstStyle/>
        <a:p>
          <a:r>
            <a:rPr lang="en-IN" sz="1300" b="1">
              <a:solidFill>
                <a:schemeClr val="tx1"/>
              </a:solidFill>
              <a:latin typeface="Arial" panose="020B0604020202020204" pitchFamily="34" charset="0"/>
              <a:cs typeface="Arial" panose="020B0604020202020204" pitchFamily="34" charset="0"/>
            </a:rPr>
            <a:t>Simulation</a:t>
          </a:r>
        </a:p>
      </dgm:t>
    </dgm:pt>
    <dgm:pt modelId="{23FA324E-F1E6-42FC-96F6-9FDBC9D1D755}" type="parTrans" cxnId="{FF8408E3-264A-4778-BF54-2644C232F016}">
      <dgm:prSet/>
      <dgm:spPr/>
      <dgm:t>
        <a:bodyPr/>
        <a:lstStyle/>
        <a:p>
          <a:endParaRPr lang="en-IN"/>
        </a:p>
      </dgm:t>
    </dgm:pt>
    <dgm:pt modelId="{4A334F5B-3917-43E8-BD31-04A2FC404AFA}" type="sibTrans" cxnId="{FF8408E3-264A-4778-BF54-2644C232F016}">
      <dgm:prSet/>
      <dgm:spPr/>
      <dgm:t>
        <a:bodyPr/>
        <a:lstStyle/>
        <a:p>
          <a:endParaRPr lang="en-IN"/>
        </a:p>
      </dgm:t>
    </dgm:pt>
    <dgm:pt modelId="{4F95078D-1066-4B59-922B-397E67F00590}">
      <dgm:prSet phldrT="[Text]" custT="1"/>
      <dgm:spPr>
        <a:solidFill>
          <a:srgbClr val="0070C0">
            <a:alpha val="50000"/>
          </a:srgbClr>
        </a:solidFill>
      </dgm:spPr>
      <dgm:t>
        <a:bodyPr/>
        <a:lstStyle/>
        <a:p>
          <a:r>
            <a:rPr lang="en-IN" sz="1300" b="1">
              <a:solidFill>
                <a:schemeClr val="tx1"/>
              </a:solidFill>
              <a:latin typeface="Arial" panose="020B0604020202020204" pitchFamily="34" charset="0"/>
              <a:cs typeface="Arial" panose="020B0604020202020204" pitchFamily="34" charset="0"/>
            </a:rPr>
            <a:t>Augmented reality</a:t>
          </a:r>
        </a:p>
      </dgm:t>
    </dgm:pt>
    <dgm:pt modelId="{D2B15B40-A28A-4502-85E0-636D4EAF3FAD}" type="parTrans" cxnId="{B551D1DE-8ADD-4E1C-9B1D-D43470A44F53}">
      <dgm:prSet/>
      <dgm:spPr/>
      <dgm:t>
        <a:bodyPr/>
        <a:lstStyle/>
        <a:p>
          <a:endParaRPr lang="en-IN"/>
        </a:p>
      </dgm:t>
    </dgm:pt>
    <dgm:pt modelId="{F1BC804E-E2D1-4252-A110-A8AABF37B60D}" type="sibTrans" cxnId="{B551D1DE-8ADD-4E1C-9B1D-D43470A44F53}">
      <dgm:prSet/>
      <dgm:spPr/>
      <dgm:t>
        <a:bodyPr/>
        <a:lstStyle/>
        <a:p>
          <a:endParaRPr lang="en-IN"/>
        </a:p>
      </dgm:t>
    </dgm:pt>
    <dgm:pt modelId="{E8B65967-D28D-413B-84E1-DC3003D18B32}">
      <dgm:prSet phldrT="[Text]" custT="1"/>
      <dgm:spPr>
        <a:solidFill>
          <a:srgbClr val="0070C0">
            <a:alpha val="50000"/>
          </a:srgbClr>
        </a:solidFill>
      </dgm:spPr>
      <dgm:t>
        <a:bodyPr/>
        <a:lstStyle/>
        <a:p>
          <a:r>
            <a:rPr lang="en-IN" sz="1300" b="1" dirty="0">
              <a:solidFill>
                <a:schemeClr val="tx1"/>
              </a:solidFill>
              <a:latin typeface="Arial" panose="020B0604020202020204" pitchFamily="34" charset="0"/>
              <a:cs typeface="Arial" panose="020B0604020202020204" pitchFamily="34" charset="0"/>
            </a:rPr>
            <a:t>Horizontal and vertical integration</a:t>
          </a:r>
        </a:p>
      </dgm:t>
    </dgm:pt>
    <dgm:pt modelId="{66C0A45B-7B67-42F1-B2E9-C911E9EFEC76}" type="parTrans" cxnId="{15DC2256-B253-42AD-9D9D-5E322468C2E1}">
      <dgm:prSet/>
      <dgm:spPr/>
      <dgm:t>
        <a:bodyPr/>
        <a:lstStyle/>
        <a:p>
          <a:endParaRPr lang="en-IN"/>
        </a:p>
      </dgm:t>
    </dgm:pt>
    <dgm:pt modelId="{54EF714F-B5AC-4433-8192-878DFFCCF56A}" type="sibTrans" cxnId="{15DC2256-B253-42AD-9D9D-5E322468C2E1}">
      <dgm:prSet/>
      <dgm:spPr/>
      <dgm:t>
        <a:bodyPr/>
        <a:lstStyle/>
        <a:p>
          <a:endParaRPr lang="en-IN"/>
        </a:p>
      </dgm:t>
    </dgm:pt>
    <dgm:pt modelId="{6115EA02-C1DD-402B-8582-772B8312CE75}">
      <dgm:prSet phldrT="[Text]" custT="1"/>
      <dgm:spPr>
        <a:solidFill>
          <a:srgbClr val="0070C0">
            <a:alpha val="50000"/>
          </a:srgbClr>
        </a:solidFill>
      </dgm:spPr>
      <dgm:t>
        <a:bodyPr/>
        <a:lstStyle/>
        <a:p>
          <a:r>
            <a:rPr lang="en-IN" sz="1300" b="1" dirty="0">
              <a:solidFill>
                <a:schemeClr val="tx1"/>
              </a:solidFill>
              <a:latin typeface="Arial" panose="020B0604020202020204" pitchFamily="34" charset="0"/>
              <a:cs typeface="Arial" panose="020B0604020202020204" pitchFamily="34" charset="0"/>
            </a:rPr>
            <a:t>Industrial Internet of things</a:t>
          </a:r>
        </a:p>
      </dgm:t>
    </dgm:pt>
    <dgm:pt modelId="{C5BD1815-4A1A-4C2E-8C44-1EE5A0AC102F}" type="parTrans" cxnId="{8180987F-0F82-4352-8A84-7C6B0DD3015E}">
      <dgm:prSet/>
      <dgm:spPr/>
      <dgm:t>
        <a:bodyPr/>
        <a:lstStyle/>
        <a:p>
          <a:endParaRPr lang="en-IN"/>
        </a:p>
      </dgm:t>
    </dgm:pt>
    <dgm:pt modelId="{5F9352BB-F19D-4ECD-BD26-E86FC9E716A5}" type="sibTrans" cxnId="{8180987F-0F82-4352-8A84-7C6B0DD3015E}">
      <dgm:prSet/>
      <dgm:spPr/>
      <dgm:t>
        <a:bodyPr/>
        <a:lstStyle/>
        <a:p>
          <a:endParaRPr lang="en-IN"/>
        </a:p>
      </dgm:t>
    </dgm:pt>
    <dgm:pt modelId="{19653DC0-FDD1-4EB2-AC72-38E73AD2784E}">
      <dgm:prSet phldrT="[Text]" custT="1"/>
      <dgm:spPr>
        <a:solidFill>
          <a:srgbClr val="0070C0">
            <a:alpha val="50000"/>
          </a:srgbClr>
        </a:solidFill>
      </dgm:spPr>
      <dgm:t>
        <a:bodyPr/>
        <a:lstStyle/>
        <a:p>
          <a:r>
            <a:rPr lang="en-IN" sz="1300" b="1">
              <a:solidFill>
                <a:schemeClr val="tx1"/>
              </a:solidFill>
              <a:latin typeface="Arial" panose="020B0604020202020204" pitchFamily="34" charset="0"/>
              <a:cs typeface="Arial" panose="020B0604020202020204" pitchFamily="34" charset="0"/>
            </a:rPr>
            <a:t>Cyber-security</a:t>
          </a:r>
        </a:p>
      </dgm:t>
    </dgm:pt>
    <dgm:pt modelId="{7D0EFE43-E5F4-48DC-AD06-1A9AB827155B}" type="parTrans" cxnId="{F7AF2639-C0B3-4DD8-87D2-90C5F0B1C5F8}">
      <dgm:prSet/>
      <dgm:spPr/>
      <dgm:t>
        <a:bodyPr/>
        <a:lstStyle/>
        <a:p>
          <a:endParaRPr lang="en-IN"/>
        </a:p>
      </dgm:t>
    </dgm:pt>
    <dgm:pt modelId="{DA816A7E-8B51-4946-BC19-BC1F0A9F5D91}" type="sibTrans" cxnId="{F7AF2639-C0B3-4DD8-87D2-90C5F0B1C5F8}">
      <dgm:prSet/>
      <dgm:spPr/>
      <dgm:t>
        <a:bodyPr/>
        <a:lstStyle/>
        <a:p>
          <a:endParaRPr lang="en-IN"/>
        </a:p>
      </dgm:t>
    </dgm:pt>
    <dgm:pt modelId="{52C1B55D-12F7-4585-AFE4-8B50A9F267B4}">
      <dgm:prSet phldrT="[Text]" custT="1"/>
      <dgm:spPr>
        <a:solidFill>
          <a:srgbClr val="0070C0">
            <a:alpha val="50000"/>
          </a:srgbClr>
        </a:solidFill>
      </dgm:spPr>
      <dgm:t>
        <a:bodyPr/>
        <a:lstStyle/>
        <a:p>
          <a:r>
            <a:rPr lang="en-IN" sz="1300" b="1">
              <a:solidFill>
                <a:schemeClr val="tx1"/>
              </a:solidFill>
              <a:latin typeface="Arial" panose="020B0604020202020204" pitchFamily="34" charset="0"/>
              <a:cs typeface="Arial" panose="020B0604020202020204" pitchFamily="34" charset="0"/>
            </a:rPr>
            <a:t>Cloud</a:t>
          </a:r>
        </a:p>
      </dgm:t>
    </dgm:pt>
    <dgm:pt modelId="{CE63F8E4-DA4F-466A-8DFB-3EF1F52D69C0}" type="parTrans" cxnId="{152AA094-8E69-478E-ACE0-6A6F04F45B20}">
      <dgm:prSet/>
      <dgm:spPr/>
      <dgm:t>
        <a:bodyPr/>
        <a:lstStyle/>
        <a:p>
          <a:endParaRPr lang="en-IN"/>
        </a:p>
      </dgm:t>
    </dgm:pt>
    <dgm:pt modelId="{B74F90C2-DEC7-4E63-BB73-C8C06A923626}" type="sibTrans" cxnId="{152AA094-8E69-478E-ACE0-6A6F04F45B20}">
      <dgm:prSet/>
      <dgm:spPr/>
      <dgm:t>
        <a:bodyPr/>
        <a:lstStyle/>
        <a:p>
          <a:endParaRPr lang="en-IN"/>
        </a:p>
      </dgm:t>
    </dgm:pt>
    <dgm:pt modelId="{127330EB-7488-4DA2-B218-D4452172ABAE}">
      <dgm:prSet phldrT="[Text]" custT="1"/>
      <dgm:spPr>
        <a:solidFill>
          <a:srgbClr val="0070C0">
            <a:alpha val="50000"/>
          </a:srgbClr>
        </a:solidFill>
      </dgm:spPr>
      <dgm:t>
        <a:bodyPr/>
        <a:lstStyle/>
        <a:p>
          <a:r>
            <a:rPr lang="en-IN" sz="1300" b="1" dirty="0">
              <a:solidFill>
                <a:schemeClr val="tx1"/>
              </a:solidFill>
              <a:latin typeface="Arial" panose="020B0604020202020204" pitchFamily="34" charset="0"/>
              <a:cs typeface="Arial" panose="020B0604020202020204" pitchFamily="34" charset="0"/>
            </a:rPr>
            <a:t>Additive Manufacturing</a:t>
          </a:r>
        </a:p>
      </dgm:t>
    </dgm:pt>
    <dgm:pt modelId="{2FB3620E-34EC-42E7-8FC7-39FB152DC00B}" type="parTrans" cxnId="{30957212-56C4-4EBE-A044-353F163FDEA4}">
      <dgm:prSet/>
      <dgm:spPr/>
      <dgm:t>
        <a:bodyPr/>
        <a:lstStyle/>
        <a:p>
          <a:endParaRPr lang="en-IN"/>
        </a:p>
      </dgm:t>
    </dgm:pt>
    <dgm:pt modelId="{C3E86950-5456-4B14-B89D-BE4C76D66710}" type="sibTrans" cxnId="{30957212-56C4-4EBE-A044-353F163FDEA4}">
      <dgm:prSet/>
      <dgm:spPr/>
      <dgm:t>
        <a:bodyPr/>
        <a:lstStyle/>
        <a:p>
          <a:endParaRPr lang="en-IN"/>
        </a:p>
      </dgm:t>
    </dgm:pt>
    <dgm:pt modelId="{89C2C3E5-7DDC-414C-91E7-4E60262ED9F1}">
      <dgm:prSet phldrT="[Text]" custT="1"/>
      <dgm:spPr>
        <a:solidFill>
          <a:srgbClr val="0070C0">
            <a:alpha val="50000"/>
          </a:srgbClr>
        </a:solidFill>
      </dgm:spPr>
      <dgm:t>
        <a:bodyPr/>
        <a:lstStyle/>
        <a:p>
          <a:r>
            <a:rPr lang="en-IN" sz="1300" b="1" dirty="0">
              <a:solidFill>
                <a:schemeClr val="tx1"/>
              </a:solidFill>
              <a:latin typeface="Arial" panose="020B0604020202020204" pitchFamily="34" charset="0"/>
              <a:cs typeface="Arial" panose="020B0604020202020204" pitchFamily="34" charset="0"/>
            </a:rPr>
            <a:t>Sensors</a:t>
          </a:r>
        </a:p>
      </dgm:t>
    </dgm:pt>
    <dgm:pt modelId="{F6D4530D-5141-4545-8543-48167BF0EF32}" type="parTrans" cxnId="{A00AA84F-30CE-468E-88FE-DB83019CAAF7}">
      <dgm:prSet/>
      <dgm:spPr/>
      <dgm:t>
        <a:bodyPr/>
        <a:lstStyle/>
        <a:p>
          <a:endParaRPr lang="en-IN"/>
        </a:p>
      </dgm:t>
    </dgm:pt>
    <dgm:pt modelId="{04CEA712-C311-4E44-BCAE-38AFA2A84E2C}" type="sibTrans" cxnId="{A00AA84F-30CE-468E-88FE-DB83019CAAF7}">
      <dgm:prSet/>
      <dgm:spPr/>
      <dgm:t>
        <a:bodyPr/>
        <a:lstStyle/>
        <a:p>
          <a:endParaRPr lang="en-IN"/>
        </a:p>
      </dgm:t>
    </dgm:pt>
    <dgm:pt modelId="{910AF798-A452-474C-AAA6-006FC92826D9}" type="pres">
      <dgm:prSet presAssocID="{24B0CC03-2911-4E56-B485-45B8B830E82E}" presName="cycle" presStyleCnt="0">
        <dgm:presLayoutVars>
          <dgm:chMax val="1"/>
          <dgm:dir/>
          <dgm:animLvl val="ctr"/>
          <dgm:resizeHandles val="exact"/>
        </dgm:presLayoutVars>
      </dgm:prSet>
      <dgm:spPr/>
    </dgm:pt>
    <dgm:pt modelId="{5C796E46-36E4-48A5-9FBC-4655BB8175ED}" type="pres">
      <dgm:prSet presAssocID="{2EBDE0EC-ECE4-4013-9E94-000F6540632B}" presName="centerShape" presStyleLbl="node0" presStyleIdx="0" presStyleCnt="1" custScaleX="210234" custScaleY="175223"/>
      <dgm:spPr/>
    </dgm:pt>
    <dgm:pt modelId="{3CC7FA45-2F42-4EAF-8C4B-5E96C5E0777B}" type="pres">
      <dgm:prSet presAssocID="{ABF38CF8-E4E8-4E54-887B-0A58FC9431A8}" presName="Name9" presStyleLbl="parChTrans1D2" presStyleIdx="0" presStyleCnt="10"/>
      <dgm:spPr/>
    </dgm:pt>
    <dgm:pt modelId="{10B861A4-D1BD-471B-898E-8B04B742299C}" type="pres">
      <dgm:prSet presAssocID="{ABF38CF8-E4E8-4E54-887B-0A58FC9431A8}" presName="connTx" presStyleLbl="parChTrans1D2" presStyleIdx="0" presStyleCnt="10"/>
      <dgm:spPr/>
    </dgm:pt>
    <dgm:pt modelId="{92D683C9-A6FE-4C89-B506-EAB9AE02720B}" type="pres">
      <dgm:prSet presAssocID="{173C8EDF-5CE6-4B99-B6EB-170816B397EB}" presName="node" presStyleLbl="node1" presStyleIdx="0" presStyleCnt="10" custScaleX="166371" custScaleY="128475">
        <dgm:presLayoutVars>
          <dgm:bulletEnabled val="1"/>
        </dgm:presLayoutVars>
      </dgm:prSet>
      <dgm:spPr/>
    </dgm:pt>
    <dgm:pt modelId="{7C013824-FC6E-42DE-9FFE-87CADCDA162E}" type="pres">
      <dgm:prSet presAssocID="{B1DB1B44-9287-4EF8-97C6-3B5A763D01B6}" presName="Name9" presStyleLbl="parChTrans1D2" presStyleIdx="1" presStyleCnt="10"/>
      <dgm:spPr/>
    </dgm:pt>
    <dgm:pt modelId="{89607089-88FF-4881-8137-6895475FBD99}" type="pres">
      <dgm:prSet presAssocID="{B1DB1B44-9287-4EF8-97C6-3B5A763D01B6}" presName="connTx" presStyleLbl="parChTrans1D2" presStyleIdx="1" presStyleCnt="10"/>
      <dgm:spPr/>
    </dgm:pt>
    <dgm:pt modelId="{448A5EED-B68A-444A-A2B6-A3F59D79677E}" type="pres">
      <dgm:prSet presAssocID="{A346DD13-7769-4DDC-B62C-B02DA2CA1725}" presName="node" presStyleLbl="node1" presStyleIdx="1" presStyleCnt="10" custScaleX="166371" custScaleY="128475">
        <dgm:presLayoutVars>
          <dgm:bulletEnabled val="1"/>
        </dgm:presLayoutVars>
      </dgm:prSet>
      <dgm:spPr/>
    </dgm:pt>
    <dgm:pt modelId="{4C5EC2C6-F95B-47C2-AD4F-E1AA7E0979E0}" type="pres">
      <dgm:prSet presAssocID="{23FA324E-F1E6-42FC-96F6-9FDBC9D1D755}" presName="Name9" presStyleLbl="parChTrans1D2" presStyleIdx="2" presStyleCnt="10"/>
      <dgm:spPr/>
    </dgm:pt>
    <dgm:pt modelId="{24AFD03A-21BC-482C-91F0-289280808B88}" type="pres">
      <dgm:prSet presAssocID="{23FA324E-F1E6-42FC-96F6-9FDBC9D1D755}" presName="connTx" presStyleLbl="parChTrans1D2" presStyleIdx="2" presStyleCnt="10"/>
      <dgm:spPr/>
    </dgm:pt>
    <dgm:pt modelId="{76B07F04-B705-4EA9-BCB4-23A08E7C8C8B}" type="pres">
      <dgm:prSet presAssocID="{E92999EE-DC71-40A0-9BE0-B3A88DEF8309}" presName="node" presStyleLbl="node1" presStyleIdx="2" presStyleCnt="10" custScaleX="179122" custScaleY="128475">
        <dgm:presLayoutVars>
          <dgm:bulletEnabled val="1"/>
        </dgm:presLayoutVars>
      </dgm:prSet>
      <dgm:spPr/>
    </dgm:pt>
    <dgm:pt modelId="{B99C57EF-C38D-4C56-B718-39955CE2F9DA}" type="pres">
      <dgm:prSet presAssocID="{D2B15B40-A28A-4502-85E0-636D4EAF3FAD}" presName="Name9" presStyleLbl="parChTrans1D2" presStyleIdx="3" presStyleCnt="10"/>
      <dgm:spPr/>
    </dgm:pt>
    <dgm:pt modelId="{1ADE6AE4-5034-459C-AD43-65C4DF3DAADE}" type="pres">
      <dgm:prSet presAssocID="{D2B15B40-A28A-4502-85E0-636D4EAF3FAD}" presName="connTx" presStyleLbl="parChTrans1D2" presStyleIdx="3" presStyleCnt="10"/>
      <dgm:spPr/>
    </dgm:pt>
    <dgm:pt modelId="{E812CCBA-91FE-442F-B9ED-D61637450B5D}" type="pres">
      <dgm:prSet presAssocID="{4F95078D-1066-4B59-922B-397E67F00590}" presName="node" presStyleLbl="node1" presStyleIdx="3" presStyleCnt="10" custScaleX="166371" custScaleY="128475">
        <dgm:presLayoutVars>
          <dgm:bulletEnabled val="1"/>
        </dgm:presLayoutVars>
      </dgm:prSet>
      <dgm:spPr/>
    </dgm:pt>
    <dgm:pt modelId="{1CFADE61-6C56-4464-963C-BA67903EC13E}" type="pres">
      <dgm:prSet presAssocID="{66C0A45B-7B67-42F1-B2E9-C911E9EFEC76}" presName="Name9" presStyleLbl="parChTrans1D2" presStyleIdx="4" presStyleCnt="10"/>
      <dgm:spPr/>
    </dgm:pt>
    <dgm:pt modelId="{BFB7F52C-E01B-4F16-9E0F-DF55592F23FB}" type="pres">
      <dgm:prSet presAssocID="{66C0A45B-7B67-42F1-B2E9-C911E9EFEC76}" presName="connTx" presStyleLbl="parChTrans1D2" presStyleIdx="4" presStyleCnt="10"/>
      <dgm:spPr/>
    </dgm:pt>
    <dgm:pt modelId="{1130940A-16F9-4F59-8AB0-E72138B27DE8}" type="pres">
      <dgm:prSet presAssocID="{E8B65967-D28D-413B-84E1-DC3003D18B32}" presName="node" presStyleLbl="node1" presStyleIdx="4" presStyleCnt="10" custScaleX="166371" custScaleY="128475" custRadScaleRad="99832" custRadScaleInc="-25144">
        <dgm:presLayoutVars>
          <dgm:bulletEnabled val="1"/>
        </dgm:presLayoutVars>
      </dgm:prSet>
      <dgm:spPr/>
    </dgm:pt>
    <dgm:pt modelId="{A2F4C4A5-4FFF-4D10-980A-4242CCADB8E3}" type="pres">
      <dgm:prSet presAssocID="{C5BD1815-4A1A-4C2E-8C44-1EE5A0AC102F}" presName="Name9" presStyleLbl="parChTrans1D2" presStyleIdx="5" presStyleCnt="10"/>
      <dgm:spPr/>
    </dgm:pt>
    <dgm:pt modelId="{A1F07A75-9E14-46EF-A1E2-ADA74D8B3456}" type="pres">
      <dgm:prSet presAssocID="{C5BD1815-4A1A-4C2E-8C44-1EE5A0AC102F}" presName="connTx" presStyleLbl="parChTrans1D2" presStyleIdx="5" presStyleCnt="10"/>
      <dgm:spPr/>
    </dgm:pt>
    <dgm:pt modelId="{1B2A740D-7961-407E-B8CC-FE81C02A3296}" type="pres">
      <dgm:prSet presAssocID="{6115EA02-C1DD-402B-8582-772B8312CE75}" presName="node" presStyleLbl="node1" presStyleIdx="5" presStyleCnt="10" custScaleX="166371" custScaleY="128475">
        <dgm:presLayoutVars>
          <dgm:bulletEnabled val="1"/>
        </dgm:presLayoutVars>
      </dgm:prSet>
      <dgm:spPr/>
    </dgm:pt>
    <dgm:pt modelId="{75C58A59-57E6-4A47-BE9F-097C559293BB}" type="pres">
      <dgm:prSet presAssocID="{7D0EFE43-E5F4-48DC-AD06-1A9AB827155B}" presName="Name9" presStyleLbl="parChTrans1D2" presStyleIdx="6" presStyleCnt="10"/>
      <dgm:spPr/>
    </dgm:pt>
    <dgm:pt modelId="{4C75DE38-3768-4E54-A492-ECD3E5E347EF}" type="pres">
      <dgm:prSet presAssocID="{7D0EFE43-E5F4-48DC-AD06-1A9AB827155B}" presName="connTx" presStyleLbl="parChTrans1D2" presStyleIdx="6" presStyleCnt="10"/>
      <dgm:spPr/>
    </dgm:pt>
    <dgm:pt modelId="{45DA4CE0-71B4-4D03-B82A-7F1ACCC1DE14}" type="pres">
      <dgm:prSet presAssocID="{19653DC0-FDD1-4EB2-AC72-38E73AD2784E}" presName="node" presStyleLbl="node1" presStyleIdx="6" presStyleCnt="10" custScaleX="166371" custScaleY="128475">
        <dgm:presLayoutVars>
          <dgm:bulletEnabled val="1"/>
        </dgm:presLayoutVars>
      </dgm:prSet>
      <dgm:spPr/>
    </dgm:pt>
    <dgm:pt modelId="{D93D8B39-E109-42D4-8EB3-EA54D54BD5D5}" type="pres">
      <dgm:prSet presAssocID="{CE63F8E4-DA4F-466A-8DFB-3EF1F52D69C0}" presName="Name9" presStyleLbl="parChTrans1D2" presStyleIdx="7" presStyleCnt="10"/>
      <dgm:spPr/>
    </dgm:pt>
    <dgm:pt modelId="{DECF83E0-76FC-48B2-8117-74C6BCF8EB7E}" type="pres">
      <dgm:prSet presAssocID="{CE63F8E4-DA4F-466A-8DFB-3EF1F52D69C0}" presName="connTx" presStyleLbl="parChTrans1D2" presStyleIdx="7" presStyleCnt="10"/>
      <dgm:spPr/>
    </dgm:pt>
    <dgm:pt modelId="{43CE5A47-E9B0-4C4F-9E8C-B95318A4ED32}" type="pres">
      <dgm:prSet presAssocID="{52C1B55D-12F7-4585-AFE4-8B50A9F267B4}" presName="node" presStyleLbl="node1" presStyleIdx="7" presStyleCnt="10" custScaleX="166371" custScaleY="128475">
        <dgm:presLayoutVars>
          <dgm:bulletEnabled val="1"/>
        </dgm:presLayoutVars>
      </dgm:prSet>
      <dgm:spPr/>
    </dgm:pt>
    <dgm:pt modelId="{26B540EB-E0B6-4056-AE12-0D2C3564BBF3}" type="pres">
      <dgm:prSet presAssocID="{2FB3620E-34EC-42E7-8FC7-39FB152DC00B}" presName="Name9" presStyleLbl="parChTrans1D2" presStyleIdx="8" presStyleCnt="10"/>
      <dgm:spPr/>
    </dgm:pt>
    <dgm:pt modelId="{E530C4C6-161A-46CC-8858-216591E0FEA7}" type="pres">
      <dgm:prSet presAssocID="{2FB3620E-34EC-42E7-8FC7-39FB152DC00B}" presName="connTx" presStyleLbl="parChTrans1D2" presStyleIdx="8" presStyleCnt="10"/>
      <dgm:spPr/>
    </dgm:pt>
    <dgm:pt modelId="{0D91D1F2-330A-43B9-9A66-98FD18B685FB}" type="pres">
      <dgm:prSet presAssocID="{127330EB-7488-4DA2-B218-D4452172ABAE}" presName="node" presStyleLbl="node1" presStyleIdx="8" presStyleCnt="10" custScaleX="191872" custScaleY="128475">
        <dgm:presLayoutVars>
          <dgm:bulletEnabled val="1"/>
        </dgm:presLayoutVars>
      </dgm:prSet>
      <dgm:spPr/>
    </dgm:pt>
    <dgm:pt modelId="{BF9A59C3-B90F-42D3-A296-BC47601235AC}" type="pres">
      <dgm:prSet presAssocID="{F6D4530D-5141-4545-8543-48167BF0EF32}" presName="Name9" presStyleLbl="parChTrans1D2" presStyleIdx="9" presStyleCnt="10"/>
      <dgm:spPr/>
    </dgm:pt>
    <dgm:pt modelId="{1AC06349-5FBB-4E17-BF44-0B16547F63EE}" type="pres">
      <dgm:prSet presAssocID="{F6D4530D-5141-4545-8543-48167BF0EF32}" presName="connTx" presStyleLbl="parChTrans1D2" presStyleIdx="9" presStyleCnt="10"/>
      <dgm:spPr/>
    </dgm:pt>
    <dgm:pt modelId="{89F2A7D7-B04A-41AF-BB3A-7DC1063AA110}" type="pres">
      <dgm:prSet presAssocID="{89C2C3E5-7DDC-414C-91E7-4E60262ED9F1}" presName="node" presStyleLbl="node1" presStyleIdx="9" presStyleCnt="10" custScaleX="166371" custScaleY="128475">
        <dgm:presLayoutVars>
          <dgm:bulletEnabled val="1"/>
        </dgm:presLayoutVars>
      </dgm:prSet>
      <dgm:spPr/>
    </dgm:pt>
  </dgm:ptLst>
  <dgm:cxnLst>
    <dgm:cxn modelId="{0CA7A804-D3AF-4FE2-8080-AB83EFC81E97}" type="presOf" srcId="{D2B15B40-A28A-4502-85E0-636D4EAF3FAD}" destId="{B99C57EF-C38D-4C56-B718-39955CE2F9DA}" srcOrd="0" destOrd="0" presId="urn:microsoft.com/office/officeart/2005/8/layout/radial1"/>
    <dgm:cxn modelId="{30957212-56C4-4EBE-A044-353F163FDEA4}" srcId="{2EBDE0EC-ECE4-4013-9E94-000F6540632B}" destId="{127330EB-7488-4DA2-B218-D4452172ABAE}" srcOrd="8" destOrd="0" parTransId="{2FB3620E-34EC-42E7-8FC7-39FB152DC00B}" sibTransId="{C3E86950-5456-4B14-B89D-BE4C76D66710}"/>
    <dgm:cxn modelId="{ADA83514-598F-40A3-B9E5-6821295E799B}" type="presOf" srcId="{A346DD13-7769-4DDC-B62C-B02DA2CA1725}" destId="{448A5EED-B68A-444A-A2B6-A3F59D79677E}" srcOrd="0" destOrd="0" presId="urn:microsoft.com/office/officeart/2005/8/layout/radial1"/>
    <dgm:cxn modelId="{46DDD115-3DB5-4D85-ABD4-A761E9CBDB31}" srcId="{2EBDE0EC-ECE4-4013-9E94-000F6540632B}" destId="{A346DD13-7769-4DDC-B62C-B02DA2CA1725}" srcOrd="1" destOrd="0" parTransId="{B1DB1B44-9287-4EF8-97C6-3B5A763D01B6}" sibTransId="{7E3796F2-7661-4DE4-9A56-BF9528EF1DFA}"/>
    <dgm:cxn modelId="{F3495017-72A8-4641-988E-40BAE2A2F0EA}" type="presOf" srcId="{ABF38CF8-E4E8-4E54-887B-0A58FC9431A8}" destId="{3CC7FA45-2F42-4EAF-8C4B-5E96C5E0777B}" srcOrd="0" destOrd="0" presId="urn:microsoft.com/office/officeart/2005/8/layout/radial1"/>
    <dgm:cxn modelId="{08E08C1A-0DF1-44E7-89F9-158E7C681852}" type="presOf" srcId="{2FB3620E-34EC-42E7-8FC7-39FB152DC00B}" destId="{E530C4C6-161A-46CC-8858-216591E0FEA7}" srcOrd="1" destOrd="0" presId="urn:microsoft.com/office/officeart/2005/8/layout/radial1"/>
    <dgm:cxn modelId="{6337D31E-1A1B-4B92-A95A-056373258302}" type="presOf" srcId="{E92999EE-DC71-40A0-9BE0-B3A88DEF8309}" destId="{76B07F04-B705-4EA9-BCB4-23A08E7C8C8B}" srcOrd="0" destOrd="0" presId="urn:microsoft.com/office/officeart/2005/8/layout/radial1"/>
    <dgm:cxn modelId="{3A5E401F-C772-40DF-85F0-727FDFC82F75}" type="presOf" srcId="{4F95078D-1066-4B59-922B-397E67F00590}" destId="{E812CCBA-91FE-442F-B9ED-D61637450B5D}" srcOrd="0" destOrd="0" presId="urn:microsoft.com/office/officeart/2005/8/layout/radial1"/>
    <dgm:cxn modelId="{A70C4E22-182A-4145-97B2-FA34DE1E5DD5}" type="presOf" srcId="{ABF38CF8-E4E8-4E54-887B-0A58FC9431A8}" destId="{10B861A4-D1BD-471B-898E-8B04B742299C}" srcOrd="1" destOrd="0" presId="urn:microsoft.com/office/officeart/2005/8/layout/radial1"/>
    <dgm:cxn modelId="{53B6F622-DAF4-4988-9FC3-371B40A84A2C}" type="presOf" srcId="{C5BD1815-4A1A-4C2E-8C44-1EE5A0AC102F}" destId="{A1F07A75-9E14-46EF-A1E2-ADA74D8B3456}" srcOrd="1" destOrd="0" presId="urn:microsoft.com/office/officeart/2005/8/layout/radial1"/>
    <dgm:cxn modelId="{B2393430-E1E6-4A66-879E-5F39AE0EC73A}" type="presOf" srcId="{2EBDE0EC-ECE4-4013-9E94-000F6540632B}" destId="{5C796E46-36E4-48A5-9FBC-4655BB8175ED}" srcOrd="0" destOrd="0" presId="urn:microsoft.com/office/officeart/2005/8/layout/radial1"/>
    <dgm:cxn modelId="{F7AF2639-C0B3-4DD8-87D2-90C5F0B1C5F8}" srcId="{2EBDE0EC-ECE4-4013-9E94-000F6540632B}" destId="{19653DC0-FDD1-4EB2-AC72-38E73AD2784E}" srcOrd="6" destOrd="0" parTransId="{7D0EFE43-E5F4-48DC-AD06-1A9AB827155B}" sibTransId="{DA816A7E-8B51-4946-BC19-BC1F0A9F5D91}"/>
    <dgm:cxn modelId="{2E3F4C65-75C0-4DD0-A433-A684AE05E956}" type="presOf" srcId="{6115EA02-C1DD-402B-8582-772B8312CE75}" destId="{1B2A740D-7961-407E-B8CC-FE81C02A3296}" srcOrd="0" destOrd="0" presId="urn:microsoft.com/office/officeart/2005/8/layout/radial1"/>
    <dgm:cxn modelId="{D4DD7A46-DFDB-404D-8309-FA3163142D5C}" type="presOf" srcId="{B1DB1B44-9287-4EF8-97C6-3B5A763D01B6}" destId="{89607089-88FF-4881-8137-6895475FBD99}" srcOrd="1" destOrd="0" presId="urn:microsoft.com/office/officeart/2005/8/layout/radial1"/>
    <dgm:cxn modelId="{FEC8C846-E14A-4916-8FA6-3463A385046B}" type="presOf" srcId="{19653DC0-FDD1-4EB2-AC72-38E73AD2784E}" destId="{45DA4CE0-71B4-4D03-B82A-7F1ACCC1DE14}" srcOrd="0" destOrd="0" presId="urn:microsoft.com/office/officeart/2005/8/layout/radial1"/>
    <dgm:cxn modelId="{C599F34B-CE94-47D1-A834-13B9D3D7F102}" type="presOf" srcId="{2FB3620E-34EC-42E7-8FC7-39FB152DC00B}" destId="{26B540EB-E0B6-4056-AE12-0D2C3564BBF3}" srcOrd="0" destOrd="0" presId="urn:microsoft.com/office/officeart/2005/8/layout/radial1"/>
    <dgm:cxn modelId="{AD12FD4D-6B67-4ADF-8994-64967DB4BC6F}" srcId="{2EBDE0EC-ECE4-4013-9E94-000F6540632B}" destId="{173C8EDF-5CE6-4B99-B6EB-170816B397EB}" srcOrd="0" destOrd="0" parTransId="{ABF38CF8-E4E8-4E54-887B-0A58FC9431A8}" sibTransId="{8ADB9793-E832-4A91-B916-023834C12923}"/>
    <dgm:cxn modelId="{A00AA84F-30CE-468E-88FE-DB83019CAAF7}" srcId="{2EBDE0EC-ECE4-4013-9E94-000F6540632B}" destId="{89C2C3E5-7DDC-414C-91E7-4E60262ED9F1}" srcOrd="9" destOrd="0" parTransId="{F6D4530D-5141-4545-8543-48167BF0EF32}" sibTransId="{04CEA712-C311-4E44-BCAE-38AFA2A84E2C}"/>
    <dgm:cxn modelId="{15DC2256-B253-42AD-9D9D-5E322468C2E1}" srcId="{2EBDE0EC-ECE4-4013-9E94-000F6540632B}" destId="{E8B65967-D28D-413B-84E1-DC3003D18B32}" srcOrd="4" destOrd="0" parTransId="{66C0A45B-7B67-42F1-B2E9-C911E9EFEC76}" sibTransId="{54EF714F-B5AC-4433-8192-878DFFCCF56A}"/>
    <dgm:cxn modelId="{774A677D-FC24-46F7-A06E-B3B1EFFA3ACA}" type="presOf" srcId="{23FA324E-F1E6-42FC-96F6-9FDBC9D1D755}" destId="{24AFD03A-21BC-482C-91F0-289280808B88}" srcOrd="1" destOrd="0" presId="urn:microsoft.com/office/officeart/2005/8/layout/radial1"/>
    <dgm:cxn modelId="{8180987F-0F82-4352-8A84-7C6B0DD3015E}" srcId="{2EBDE0EC-ECE4-4013-9E94-000F6540632B}" destId="{6115EA02-C1DD-402B-8582-772B8312CE75}" srcOrd="5" destOrd="0" parTransId="{C5BD1815-4A1A-4C2E-8C44-1EE5A0AC102F}" sibTransId="{5F9352BB-F19D-4ECD-BD26-E86FC9E716A5}"/>
    <dgm:cxn modelId="{B55B5381-1DAD-4AE8-AFC1-5168A84B722C}" type="presOf" srcId="{23FA324E-F1E6-42FC-96F6-9FDBC9D1D755}" destId="{4C5EC2C6-F95B-47C2-AD4F-E1AA7E0979E0}" srcOrd="0" destOrd="0" presId="urn:microsoft.com/office/officeart/2005/8/layout/radial1"/>
    <dgm:cxn modelId="{CB08ED81-EA93-494C-A342-84D3D65C9B3E}" type="presOf" srcId="{F6D4530D-5141-4545-8543-48167BF0EF32}" destId="{1AC06349-5FBB-4E17-BF44-0B16547F63EE}" srcOrd="1" destOrd="0" presId="urn:microsoft.com/office/officeart/2005/8/layout/radial1"/>
    <dgm:cxn modelId="{0DEAB382-5845-4332-895F-BE0F7769DBB7}" type="presOf" srcId="{C5BD1815-4A1A-4C2E-8C44-1EE5A0AC102F}" destId="{A2F4C4A5-4FFF-4D10-980A-4242CCADB8E3}" srcOrd="0" destOrd="0" presId="urn:microsoft.com/office/officeart/2005/8/layout/radial1"/>
    <dgm:cxn modelId="{B80EEA8B-6EAC-4AAB-BAC6-3FA373F33DE9}" type="presOf" srcId="{66C0A45B-7B67-42F1-B2E9-C911E9EFEC76}" destId="{1CFADE61-6C56-4464-963C-BA67903EC13E}" srcOrd="0" destOrd="0" presId="urn:microsoft.com/office/officeart/2005/8/layout/radial1"/>
    <dgm:cxn modelId="{22399894-BD6C-4A08-B884-82A7A87450E8}" type="presOf" srcId="{B1DB1B44-9287-4EF8-97C6-3B5A763D01B6}" destId="{7C013824-FC6E-42DE-9FFE-87CADCDA162E}" srcOrd="0" destOrd="0" presId="urn:microsoft.com/office/officeart/2005/8/layout/radial1"/>
    <dgm:cxn modelId="{152AA094-8E69-478E-ACE0-6A6F04F45B20}" srcId="{2EBDE0EC-ECE4-4013-9E94-000F6540632B}" destId="{52C1B55D-12F7-4585-AFE4-8B50A9F267B4}" srcOrd="7" destOrd="0" parTransId="{CE63F8E4-DA4F-466A-8DFB-3EF1F52D69C0}" sibTransId="{B74F90C2-DEC7-4E63-BB73-C8C06A923626}"/>
    <dgm:cxn modelId="{FD275298-2E94-43DC-902D-BD52A0D8CF6D}" srcId="{24B0CC03-2911-4E56-B485-45B8B830E82E}" destId="{2EBDE0EC-ECE4-4013-9E94-000F6540632B}" srcOrd="0" destOrd="0" parTransId="{3E5C0465-6F40-4C51-8C6F-3AAE59880CE9}" sibTransId="{7EBF7F35-C3F2-4349-A29E-FEC196BACF67}"/>
    <dgm:cxn modelId="{C7E748AD-530D-47A4-8811-8791CC77978B}" type="presOf" srcId="{66C0A45B-7B67-42F1-B2E9-C911E9EFEC76}" destId="{BFB7F52C-E01B-4F16-9E0F-DF55592F23FB}" srcOrd="1" destOrd="0" presId="urn:microsoft.com/office/officeart/2005/8/layout/radial1"/>
    <dgm:cxn modelId="{DF6ED3BB-95BE-403D-93B4-CD077D6F7A59}" type="presOf" srcId="{F6D4530D-5141-4545-8543-48167BF0EF32}" destId="{BF9A59C3-B90F-42D3-A296-BC47601235AC}" srcOrd="0" destOrd="0" presId="urn:microsoft.com/office/officeart/2005/8/layout/radial1"/>
    <dgm:cxn modelId="{7AD70CC4-5CF1-4256-B012-030F66779802}" type="presOf" srcId="{CE63F8E4-DA4F-466A-8DFB-3EF1F52D69C0}" destId="{DECF83E0-76FC-48B2-8117-74C6BCF8EB7E}" srcOrd="1" destOrd="0" presId="urn:microsoft.com/office/officeart/2005/8/layout/radial1"/>
    <dgm:cxn modelId="{C6945FC4-A748-470C-9C46-BEEA393A52D3}" type="presOf" srcId="{52C1B55D-12F7-4585-AFE4-8B50A9F267B4}" destId="{43CE5A47-E9B0-4C4F-9E8C-B95318A4ED32}" srcOrd="0" destOrd="0" presId="urn:microsoft.com/office/officeart/2005/8/layout/radial1"/>
    <dgm:cxn modelId="{C759DAC5-C2DE-44BA-8B5E-523FFACDA20B}" type="presOf" srcId="{7D0EFE43-E5F4-48DC-AD06-1A9AB827155B}" destId="{4C75DE38-3768-4E54-A492-ECD3E5E347EF}" srcOrd="1" destOrd="0" presId="urn:microsoft.com/office/officeart/2005/8/layout/radial1"/>
    <dgm:cxn modelId="{27C2E8CC-C899-454D-AAC8-EC1E2C96D960}" type="presOf" srcId="{24B0CC03-2911-4E56-B485-45B8B830E82E}" destId="{910AF798-A452-474C-AAA6-006FC92826D9}" srcOrd="0" destOrd="0" presId="urn:microsoft.com/office/officeart/2005/8/layout/radial1"/>
    <dgm:cxn modelId="{404FC2D1-F5B1-441B-90AA-6339C1EF0AFA}" type="presOf" srcId="{7D0EFE43-E5F4-48DC-AD06-1A9AB827155B}" destId="{75C58A59-57E6-4A47-BE9F-097C559293BB}" srcOrd="0" destOrd="0" presId="urn:microsoft.com/office/officeart/2005/8/layout/radial1"/>
    <dgm:cxn modelId="{B551D1DE-8ADD-4E1C-9B1D-D43470A44F53}" srcId="{2EBDE0EC-ECE4-4013-9E94-000F6540632B}" destId="{4F95078D-1066-4B59-922B-397E67F00590}" srcOrd="3" destOrd="0" parTransId="{D2B15B40-A28A-4502-85E0-636D4EAF3FAD}" sibTransId="{F1BC804E-E2D1-4252-A110-A8AABF37B60D}"/>
    <dgm:cxn modelId="{FF8408E3-264A-4778-BF54-2644C232F016}" srcId="{2EBDE0EC-ECE4-4013-9E94-000F6540632B}" destId="{E92999EE-DC71-40A0-9BE0-B3A88DEF8309}" srcOrd="2" destOrd="0" parTransId="{23FA324E-F1E6-42FC-96F6-9FDBC9D1D755}" sibTransId="{4A334F5B-3917-43E8-BD31-04A2FC404AFA}"/>
    <dgm:cxn modelId="{852EA3E5-C805-4E4E-9A19-AEBAAC4C777A}" type="presOf" srcId="{173C8EDF-5CE6-4B99-B6EB-170816B397EB}" destId="{92D683C9-A6FE-4C89-B506-EAB9AE02720B}" srcOrd="0" destOrd="0" presId="urn:microsoft.com/office/officeart/2005/8/layout/radial1"/>
    <dgm:cxn modelId="{C94779EA-3FC1-404F-9794-A4F7AF91CFFF}" type="presOf" srcId="{E8B65967-D28D-413B-84E1-DC3003D18B32}" destId="{1130940A-16F9-4F59-8AB0-E72138B27DE8}" srcOrd="0" destOrd="0" presId="urn:microsoft.com/office/officeart/2005/8/layout/radial1"/>
    <dgm:cxn modelId="{452D67EB-35B2-4562-BE36-1BA0CFB65E58}" type="presOf" srcId="{D2B15B40-A28A-4502-85E0-636D4EAF3FAD}" destId="{1ADE6AE4-5034-459C-AD43-65C4DF3DAADE}" srcOrd="1" destOrd="0" presId="urn:microsoft.com/office/officeart/2005/8/layout/radial1"/>
    <dgm:cxn modelId="{6DDC7FF1-50AE-4670-95A7-F85119BB3851}" type="presOf" srcId="{CE63F8E4-DA4F-466A-8DFB-3EF1F52D69C0}" destId="{D93D8B39-E109-42D4-8EB3-EA54D54BD5D5}" srcOrd="0" destOrd="0" presId="urn:microsoft.com/office/officeart/2005/8/layout/radial1"/>
    <dgm:cxn modelId="{9521D9F7-5935-4E47-A792-718C7A5C964B}" type="presOf" srcId="{127330EB-7488-4DA2-B218-D4452172ABAE}" destId="{0D91D1F2-330A-43B9-9A66-98FD18B685FB}" srcOrd="0" destOrd="0" presId="urn:microsoft.com/office/officeart/2005/8/layout/radial1"/>
    <dgm:cxn modelId="{2EC9F9F7-D8D6-4B3E-B4E6-2D4247ABA228}" type="presOf" srcId="{89C2C3E5-7DDC-414C-91E7-4E60262ED9F1}" destId="{89F2A7D7-B04A-41AF-BB3A-7DC1063AA110}" srcOrd="0" destOrd="0" presId="urn:microsoft.com/office/officeart/2005/8/layout/radial1"/>
    <dgm:cxn modelId="{A50D1F13-B32F-4AEF-86B6-F4D4C26B2659}" type="presParOf" srcId="{910AF798-A452-474C-AAA6-006FC92826D9}" destId="{5C796E46-36E4-48A5-9FBC-4655BB8175ED}" srcOrd="0" destOrd="0" presId="urn:microsoft.com/office/officeart/2005/8/layout/radial1"/>
    <dgm:cxn modelId="{72332CEE-62B0-410D-B8C9-8488DDA1DC96}" type="presParOf" srcId="{910AF798-A452-474C-AAA6-006FC92826D9}" destId="{3CC7FA45-2F42-4EAF-8C4B-5E96C5E0777B}" srcOrd="1" destOrd="0" presId="urn:microsoft.com/office/officeart/2005/8/layout/radial1"/>
    <dgm:cxn modelId="{C52388D4-50A8-466C-AF1F-5035EC44ECB6}" type="presParOf" srcId="{3CC7FA45-2F42-4EAF-8C4B-5E96C5E0777B}" destId="{10B861A4-D1BD-471B-898E-8B04B742299C}" srcOrd="0" destOrd="0" presId="urn:microsoft.com/office/officeart/2005/8/layout/radial1"/>
    <dgm:cxn modelId="{503B5196-34ED-4B05-9687-EE6DFAAD0DBA}" type="presParOf" srcId="{910AF798-A452-474C-AAA6-006FC92826D9}" destId="{92D683C9-A6FE-4C89-B506-EAB9AE02720B}" srcOrd="2" destOrd="0" presId="urn:microsoft.com/office/officeart/2005/8/layout/radial1"/>
    <dgm:cxn modelId="{143A5B7A-20FA-48D2-80DD-B16BFD45BBFA}" type="presParOf" srcId="{910AF798-A452-474C-AAA6-006FC92826D9}" destId="{7C013824-FC6E-42DE-9FFE-87CADCDA162E}" srcOrd="3" destOrd="0" presId="urn:microsoft.com/office/officeart/2005/8/layout/radial1"/>
    <dgm:cxn modelId="{A145BEB4-3EAD-43F0-87BD-A981DD9AA21B}" type="presParOf" srcId="{7C013824-FC6E-42DE-9FFE-87CADCDA162E}" destId="{89607089-88FF-4881-8137-6895475FBD99}" srcOrd="0" destOrd="0" presId="urn:microsoft.com/office/officeart/2005/8/layout/radial1"/>
    <dgm:cxn modelId="{95605DA7-50A0-4797-BDCE-4F4D49BC67C7}" type="presParOf" srcId="{910AF798-A452-474C-AAA6-006FC92826D9}" destId="{448A5EED-B68A-444A-A2B6-A3F59D79677E}" srcOrd="4" destOrd="0" presId="urn:microsoft.com/office/officeart/2005/8/layout/radial1"/>
    <dgm:cxn modelId="{703C31F6-4D62-4C53-B9D4-88375CD84943}" type="presParOf" srcId="{910AF798-A452-474C-AAA6-006FC92826D9}" destId="{4C5EC2C6-F95B-47C2-AD4F-E1AA7E0979E0}" srcOrd="5" destOrd="0" presId="urn:microsoft.com/office/officeart/2005/8/layout/radial1"/>
    <dgm:cxn modelId="{41C5A8B3-C74C-4D4D-9906-98A98346D25A}" type="presParOf" srcId="{4C5EC2C6-F95B-47C2-AD4F-E1AA7E0979E0}" destId="{24AFD03A-21BC-482C-91F0-289280808B88}" srcOrd="0" destOrd="0" presId="urn:microsoft.com/office/officeart/2005/8/layout/radial1"/>
    <dgm:cxn modelId="{1FEA788A-EFA9-442B-821D-DA5E37BD2CFE}" type="presParOf" srcId="{910AF798-A452-474C-AAA6-006FC92826D9}" destId="{76B07F04-B705-4EA9-BCB4-23A08E7C8C8B}" srcOrd="6" destOrd="0" presId="urn:microsoft.com/office/officeart/2005/8/layout/radial1"/>
    <dgm:cxn modelId="{00DEE1B7-6E09-429B-AA28-F35C506DE984}" type="presParOf" srcId="{910AF798-A452-474C-AAA6-006FC92826D9}" destId="{B99C57EF-C38D-4C56-B718-39955CE2F9DA}" srcOrd="7" destOrd="0" presId="urn:microsoft.com/office/officeart/2005/8/layout/radial1"/>
    <dgm:cxn modelId="{7283ED21-B095-4E7F-B592-27AA460FF62E}" type="presParOf" srcId="{B99C57EF-C38D-4C56-B718-39955CE2F9DA}" destId="{1ADE6AE4-5034-459C-AD43-65C4DF3DAADE}" srcOrd="0" destOrd="0" presId="urn:microsoft.com/office/officeart/2005/8/layout/radial1"/>
    <dgm:cxn modelId="{E0E65A35-3E8E-458C-85A9-5B2E2143D2D9}" type="presParOf" srcId="{910AF798-A452-474C-AAA6-006FC92826D9}" destId="{E812CCBA-91FE-442F-B9ED-D61637450B5D}" srcOrd="8" destOrd="0" presId="urn:microsoft.com/office/officeart/2005/8/layout/radial1"/>
    <dgm:cxn modelId="{758CDF98-73D7-4180-8B9A-47984426186A}" type="presParOf" srcId="{910AF798-A452-474C-AAA6-006FC92826D9}" destId="{1CFADE61-6C56-4464-963C-BA67903EC13E}" srcOrd="9" destOrd="0" presId="urn:microsoft.com/office/officeart/2005/8/layout/radial1"/>
    <dgm:cxn modelId="{F1C0509E-AD03-42FD-B837-3F1EB47A3960}" type="presParOf" srcId="{1CFADE61-6C56-4464-963C-BA67903EC13E}" destId="{BFB7F52C-E01B-4F16-9E0F-DF55592F23FB}" srcOrd="0" destOrd="0" presId="urn:microsoft.com/office/officeart/2005/8/layout/radial1"/>
    <dgm:cxn modelId="{D0EA1406-EA76-48E7-A960-917CAE500332}" type="presParOf" srcId="{910AF798-A452-474C-AAA6-006FC92826D9}" destId="{1130940A-16F9-4F59-8AB0-E72138B27DE8}" srcOrd="10" destOrd="0" presId="urn:microsoft.com/office/officeart/2005/8/layout/radial1"/>
    <dgm:cxn modelId="{19C3712F-89F0-48B0-958D-D783EB571EBC}" type="presParOf" srcId="{910AF798-A452-474C-AAA6-006FC92826D9}" destId="{A2F4C4A5-4FFF-4D10-980A-4242CCADB8E3}" srcOrd="11" destOrd="0" presId="urn:microsoft.com/office/officeart/2005/8/layout/radial1"/>
    <dgm:cxn modelId="{6776C0F9-968A-4D8B-97CD-A27BE231A9FA}" type="presParOf" srcId="{A2F4C4A5-4FFF-4D10-980A-4242CCADB8E3}" destId="{A1F07A75-9E14-46EF-A1E2-ADA74D8B3456}" srcOrd="0" destOrd="0" presId="urn:microsoft.com/office/officeart/2005/8/layout/radial1"/>
    <dgm:cxn modelId="{96CD35C0-4ED0-4D10-B39C-12A2DAADA32F}" type="presParOf" srcId="{910AF798-A452-474C-AAA6-006FC92826D9}" destId="{1B2A740D-7961-407E-B8CC-FE81C02A3296}" srcOrd="12" destOrd="0" presId="urn:microsoft.com/office/officeart/2005/8/layout/radial1"/>
    <dgm:cxn modelId="{E00B3A6C-18EE-4DB3-8523-99ADF69E4959}" type="presParOf" srcId="{910AF798-A452-474C-AAA6-006FC92826D9}" destId="{75C58A59-57E6-4A47-BE9F-097C559293BB}" srcOrd="13" destOrd="0" presId="urn:microsoft.com/office/officeart/2005/8/layout/radial1"/>
    <dgm:cxn modelId="{830A6A7B-0262-45FC-8290-5131CDFD0DC3}" type="presParOf" srcId="{75C58A59-57E6-4A47-BE9F-097C559293BB}" destId="{4C75DE38-3768-4E54-A492-ECD3E5E347EF}" srcOrd="0" destOrd="0" presId="urn:microsoft.com/office/officeart/2005/8/layout/radial1"/>
    <dgm:cxn modelId="{1A902E1A-DBE8-4242-AD23-4945BB53D6D4}" type="presParOf" srcId="{910AF798-A452-474C-AAA6-006FC92826D9}" destId="{45DA4CE0-71B4-4D03-B82A-7F1ACCC1DE14}" srcOrd="14" destOrd="0" presId="urn:microsoft.com/office/officeart/2005/8/layout/radial1"/>
    <dgm:cxn modelId="{8C37D33A-D34C-4845-AFBA-99D875D27AFD}" type="presParOf" srcId="{910AF798-A452-474C-AAA6-006FC92826D9}" destId="{D93D8B39-E109-42D4-8EB3-EA54D54BD5D5}" srcOrd="15" destOrd="0" presId="urn:microsoft.com/office/officeart/2005/8/layout/radial1"/>
    <dgm:cxn modelId="{4F96358C-3859-4439-A434-54DA02B0E22B}" type="presParOf" srcId="{D93D8B39-E109-42D4-8EB3-EA54D54BD5D5}" destId="{DECF83E0-76FC-48B2-8117-74C6BCF8EB7E}" srcOrd="0" destOrd="0" presId="urn:microsoft.com/office/officeart/2005/8/layout/radial1"/>
    <dgm:cxn modelId="{2CF9431A-3441-40A4-A124-FDAB92317806}" type="presParOf" srcId="{910AF798-A452-474C-AAA6-006FC92826D9}" destId="{43CE5A47-E9B0-4C4F-9E8C-B95318A4ED32}" srcOrd="16" destOrd="0" presId="urn:microsoft.com/office/officeart/2005/8/layout/radial1"/>
    <dgm:cxn modelId="{8E6A7593-851E-4A40-A0B7-DD7B4477BFA9}" type="presParOf" srcId="{910AF798-A452-474C-AAA6-006FC92826D9}" destId="{26B540EB-E0B6-4056-AE12-0D2C3564BBF3}" srcOrd="17" destOrd="0" presId="urn:microsoft.com/office/officeart/2005/8/layout/radial1"/>
    <dgm:cxn modelId="{9EEB65F8-4100-4AE2-80E6-5313E55830C3}" type="presParOf" srcId="{26B540EB-E0B6-4056-AE12-0D2C3564BBF3}" destId="{E530C4C6-161A-46CC-8858-216591E0FEA7}" srcOrd="0" destOrd="0" presId="urn:microsoft.com/office/officeart/2005/8/layout/radial1"/>
    <dgm:cxn modelId="{3565FAAC-54A7-4FDC-9B4D-2E9066D60327}" type="presParOf" srcId="{910AF798-A452-474C-AAA6-006FC92826D9}" destId="{0D91D1F2-330A-43B9-9A66-98FD18B685FB}" srcOrd="18" destOrd="0" presId="urn:microsoft.com/office/officeart/2005/8/layout/radial1"/>
    <dgm:cxn modelId="{1DE07CD5-1FD1-46B6-98CE-3A704997EE98}" type="presParOf" srcId="{910AF798-A452-474C-AAA6-006FC92826D9}" destId="{BF9A59C3-B90F-42D3-A296-BC47601235AC}" srcOrd="19" destOrd="0" presId="urn:microsoft.com/office/officeart/2005/8/layout/radial1"/>
    <dgm:cxn modelId="{06F52143-8FE7-42F2-AE5A-A661FD39DEA6}" type="presParOf" srcId="{BF9A59C3-B90F-42D3-A296-BC47601235AC}" destId="{1AC06349-5FBB-4E17-BF44-0B16547F63EE}" srcOrd="0" destOrd="0" presId="urn:microsoft.com/office/officeart/2005/8/layout/radial1"/>
    <dgm:cxn modelId="{02EA107E-EAA8-4FBE-8643-1EE369373355}" type="presParOf" srcId="{910AF798-A452-474C-AAA6-006FC92826D9}" destId="{89F2A7D7-B04A-41AF-BB3A-7DC1063AA110}"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FA993-0B4F-4365-A2E5-0C2ED145F46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IN"/>
        </a:p>
      </dgm:t>
    </dgm:pt>
    <dgm:pt modelId="{297E72C2-E212-44A3-8C21-D21A22AA71F0}">
      <dgm:prSet phldrT="[Text]"/>
      <dgm:spPr/>
      <dgm:t>
        <a:bodyPr/>
        <a:lstStyle/>
        <a:p>
          <a:pPr>
            <a:lnSpc>
              <a:spcPct val="90000"/>
            </a:lnSpc>
            <a:spcBef>
              <a:spcPct val="0"/>
            </a:spcBef>
            <a:spcAft>
              <a:spcPct val="35000"/>
            </a:spcAft>
          </a:pPr>
          <a:r>
            <a:rPr lang="en-US" dirty="0"/>
            <a:t>Identify manufacturing industries in which </a:t>
          </a:r>
          <a:endParaRPr lang="en-IN" dirty="0"/>
        </a:p>
      </dgm:t>
    </dgm:pt>
    <dgm:pt modelId="{E69895BF-EED0-4014-B010-9CCF18E01C32}" type="parTrans" cxnId="{84BB26ED-1AFC-4E73-9450-3B000A653229}">
      <dgm:prSet/>
      <dgm:spPr/>
      <dgm:t>
        <a:bodyPr/>
        <a:lstStyle/>
        <a:p>
          <a:endParaRPr lang="en-IN"/>
        </a:p>
      </dgm:t>
    </dgm:pt>
    <dgm:pt modelId="{4B26DE7B-0CAD-42AC-BB66-8D02A718F1D4}" type="sibTrans" cxnId="{84BB26ED-1AFC-4E73-9450-3B000A653229}">
      <dgm:prSet/>
      <dgm:spPr/>
      <dgm:t>
        <a:bodyPr/>
        <a:lstStyle/>
        <a:p>
          <a:endParaRPr lang="en-IN"/>
        </a:p>
      </dgm:t>
    </dgm:pt>
    <dgm:pt modelId="{CEA4E389-F029-45B4-ACAE-DCFA3B8D5EF8}">
      <dgm:prSet phldrT="[Text]"/>
      <dgm:spPr/>
      <dgm:t>
        <a:bodyPr/>
        <a:lstStyle/>
        <a:p>
          <a:r>
            <a:rPr lang="en-US" dirty="0"/>
            <a:t>Strengthen eco-system</a:t>
          </a:r>
          <a:endParaRPr lang="en-IN" dirty="0"/>
        </a:p>
      </dgm:t>
    </dgm:pt>
    <dgm:pt modelId="{F7B4768B-D1AF-497E-BCAD-4682F57CE4E8}" type="parTrans" cxnId="{919EA1D8-3153-4BBD-AF75-E35E7E8A95ED}">
      <dgm:prSet/>
      <dgm:spPr/>
      <dgm:t>
        <a:bodyPr/>
        <a:lstStyle/>
        <a:p>
          <a:endParaRPr lang="en-IN"/>
        </a:p>
      </dgm:t>
    </dgm:pt>
    <dgm:pt modelId="{C2593F7D-F27B-48A6-961A-B342FEB98955}" type="sibTrans" cxnId="{919EA1D8-3153-4BBD-AF75-E35E7E8A95ED}">
      <dgm:prSet/>
      <dgm:spPr/>
      <dgm:t>
        <a:bodyPr/>
        <a:lstStyle/>
        <a:p>
          <a:endParaRPr lang="en-IN"/>
        </a:p>
      </dgm:t>
    </dgm:pt>
    <dgm:pt modelId="{BEF1B737-4255-4679-949A-FBEF3378B3C8}">
      <dgm:prSet phldrT="[Text]"/>
      <dgm:spPr/>
      <dgm:t>
        <a:bodyPr/>
        <a:lstStyle/>
        <a:p>
          <a:r>
            <a:rPr lang="en-US" dirty="0"/>
            <a:t>Address issues related to </a:t>
          </a:r>
        </a:p>
      </dgm:t>
    </dgm:pt>
    <dgm:pt modelId="{56699887-9EAC-4313-9B6C-3BF73A5B8FDD}" type="parTrans" cxnId="{EFDDDDAB-80C3-43D0-A8B4-4580E9B09471}">
      <dgm:prSet/>
      <dgm:spPr/>
      <dgm:t>
        <a:bodyPr/>
        <a:lstStyle/>
        <a:p>
          <a:endParaRPr lang="en-IN"/>
        </a:p>
      </dgm:t>
    </dgm:pt>
    <dgm:pt modelId="{98F3BC63-A0DA-4890-997C-42097A2EBC88}" type="sibTrans" cxnId="{EFDDDDAB-80C3-43D0-A8B4-4580E9B09471}">
      <dgm:prSet/>
      <dgm:spPr/>
      <dgm:t>
        <a:bodyPr/>
        <a:lstStyle/>
        <a:p>
          <a:endParaRPr lang="en-IN"/>
        </a:p>
      </dgm:t>
    </dgm:pt>
    <dgm:pt modelId="{8BC103DD-A819-4D11-8661-EB9A131E8107}">
      <dgm:prSet phldrT="[Text]"/>
      <dgm:spPr/>
      <dgm:t>
        <a:bodyPr anchor="b"/>
        <a:lstStyle/>
        <a:p>
          <a:r>
            <a:rPr lang="en-IN" dirty="0"/>
            <a:t>Make it happen</a:t>
          </a:r>
        </a:p>
      </dgm:t>
    </dgm:pt>
    <dgm:pt modelId="{3E634230-CC26-401D-A4EC-ADF57991A094}" type="parTrans" cxnId="{DC0B9350-02A6-490A-9104-29A73D13900F}">
      <dgm:prSet/>
      <dgm:spPr/>
      <dgm:t>
        <a:bodyPr/>
        <a:lstStyle/>
        <a:p>
          <a:endParaRPr lang="en-IN"/>
        </a:p>
      </dgm:t>
    </dgm:pt>
    <dgm:pt modelId="{3A42EAD1-0B4F-4345-AF1C-4B7FEB5A76A1}" type="sibTrans" cxnId="{DC0B9350-02A6-490A-9104-29A73D13900F}">
      <dgm:prSet/>
      <dgm:spPr/>
      <dgm:t>
        <a:bodyPr/>
        <a:lstStyle/>
        <a:p>
          <a:endParaRPr lang="en-IN"/>
        </a:p>
      </dgm:t>
    </dgm:pt>
    <dgm:pt modelId="{DDD57815-4D6E-4F8C-B8B5-375EBD16AE33}">
      <dgm:prSet phldrT="[Text]"/>
      <dgm:spPr/>
      <dgm:t>
        <a:bodyPr/>
        <a:lstStyle/>
        <a:p>
          <a:r>
            <a:rPr lang="en-US" dirty="0"/>
            <a:t>Focus on </a:t>
          </a:r>
          <a:endParaRPr lang="en-IN" dirty="0"/>
        </a:p>
      </dgm:t>
    </dgm:pt>
    <dgm:pt modelId="{2D6812CA-5E34-4C78-A0D0-C9F80C36000C}" type="parTrans" cxnId="{A8FF2948-C1C1-4C30-A8E1-78EF7E83A6C2}">
      <dgm:prSet/>
      <dgm:spPr/>
      <dgm:t>
        <a:bodyPr/>
        <a:lstStyle/>
        <a:p>
          <a:endParaRPr lang="en-IN"/>
        </a:p>
      </dgm:t>
    </dgm:pt>
    <dgm:pt modelId="{3E030B23-AAE1-4940-993F-4F46D91FC0D4}" type="sibTrans" cxnId="{A8FF2948-C1C1-4C30-A8E1-78EF7E83A6C2}">
      <dgm:prSet/>
      <dgm:spPr/>
      <dgm:t>
        <a:bodyPr/>
        <a:lstStyle/>
        <a:p>
          <a:endParaRPr lang="en-IN"/>
        </a:p>
      </dgm:t>
    </dgm:pt>
    <dgm:pt modelId="{83BBA380-488E-40D5-9C90-A657A4508DE2}">
      <dgm:prSet phldrT="[Text]"/>
      <dgm:spPr/>
      <dgm:t>
        <a:bodyPr/>
        <a:lstStyle/>
        <a:p>
          <a:r>
            <a:rPr lang="en-US" dirty="0"/>
            <a:t>Strategically identify specific Champion Industries</a:t>
          </a:r>
          <a:endParaRPr lang="en-IN" dirty="0"/>
        </a:p>
      </dgm:t>
    </dgm:pt>
    <dgm:pt modelId="{DBD44984-C0DD-43DF-926D-5D36DAF45665}" type="sibTrans" cxnId="{2072FC22-E4F2-4EC6-A356-0B8A33AC46E2}">
      <dgm:prSet/>
      <dgm:spPr/>
      <dgm:t>
        <a:bodyPr/>
        <a:lstStyle/>
        <a:p>
          <a:endParaRPr lang="en-IN"/>
        </a:p>
      </dgm:t>
    </dgm:pt>
    <dgm:pt modelId="{6EBA9615-2056-499D-B903-3F172D6F7D85}" type="parTrans" cxnId="{2072FC22-E4F2-4EC6-A356-0B8A33AC46E2}">
      <dgm:prSet/>
      <dgm:spPr/>
      <dgm:t>
        <a:bodyPr/>
        <a:lstStyle/>
        <a:p>
          <a:endParaRPr lang="en-IN"/>
        </a:p>
      </dgm:t>
    </dgm:pt>
    <dgm:pt modelId="{2314EEBB-9C09-47CD-8BB2-F6CC978B2B0C}">
      <dgm:prSet/>
      <dgm:spPr/>
      <dgm:t>
        <a:bodyPr/>
        <a:lstStyle/>
        <a:p>
          <a:r>
            <a:rPr lang="en-US" dirty="0"/>
            <a:t>- Non-competitive </a:t>
          </a:r>
          <a:r>
            <a:rPr lang="en-US" b="1" i="1" dirty="0"/>
            <a:t>costs</a:t>
          </a:r>
        </a:p>
      </dgm:t>
    </dgm:pt>
    <dgm:pt modelId="{1387645C-626D-473D-ABB6-B14CC05916F9}" type="parTrans" cxnId="{1D277ACA-96F3-4E17-A176-96C5C5783843}">
      <dgm:prSet/>
      <dgm:spPr/>
      <dgm:t>
        <a:bodyPr/>
        <a:lstStyle/>
        <a:p>
          <a:endParaRPr lang="en-IN"/>
        </a:p>
      </dgm:t>
    </dgm:pt>
    <dgm:pt modelId="{0B1C0EF6-3842-4188-9B7A-D827D6CAE978}" type="sibTrans" cxnId="{1D277ACA-96F3-4E17-A176-96C5C5783843}">
      <dgm:prSet/>
      <dgm:spPr/>
      <dgm:t>
        <a:bodyPr/>
        <a:lstStyle/>
        <a:p>
          <a:endParaRPr lang="en-IN"/>
        </a:p>
      </dgm:t>
    </dgm:pt>
    <dgm:pt modelId="{7A4BF31B-857B-4AA9-A290-21F1E5913E9F}">
      <dgm:prSet/>
      <dgm:spPr/>
      <dgm:t>
        <a:bodyPr/>
        <a:lstStyle/>
        <a:p>
          <a:r>
            <a:rPr lang="en-US" dirty="0"/>
            <a:t>- Encouraging </a:t>
          </a:r>
          <a:r>
            <a:rPr lang="en-US" b="1" i="1" dirty="0"/>
            <a:t>technology</a:t>
          </a:r>
          <a:br>
            <a:rPr lang="en-US" dirty="0"/>
          </a:br>
          <a:r>
            <a:rPr lang="en-US" dirty="0"/>
            <a:t>  Investments</a:t>
          </a:r>
        </a:p>
        <a:p>
          <a:r>
            <a:rPr lang="en-US" dirty="0"/>
            <a:t>- Appropriately skilling</a:t>
          </a:r>
          <a:br>
            <a:rPr lang="en-US" dirty="0"/>
          </a:br>
          <a:r>
            <a:rPr lang="en-US" dirty="0"/>
            <a:t>  </a:t>
          </a:r>
          <a:r>
            <a:rPr lang="en-US" b="1" i="1" dirty="0"/>
            <a:t>manpower</a:t>
          </a:r>
        </a:p>
      </dgm:t>
    </dgm:pt>
    <dgm:pt modelId="{821DBBC1-909B-4ACC-8C3D-BA150EDAD590}" type="parTrans" cxnId="{3F8547C4-2EDE-428F-B42E-B0E4A6016513}">
      <dgm:prSet/>
      <dgm:spPr/>
      <dgm:t>
        <a:bodyPr/>
        <a:lstStyle/>
        <a:p>
          <a:endParaRPr lang="en-IN"/>
        </a:p>
      </dgm:t>
    </dgm:pt>
    <dgm:pt modelId="{D3F4DCA2-D2B8-4BAD-9AB5-F571A1C0C3A8}" type="sibTrans" cxnId="{3F8547C4-2EDE-428F-B42E-B0E4A6016513}">
      <dgm:prSet/>
      <dgm:spPr/>
      <dgm:t>
        <a:bodyPr/>
        <a:lstStyle/>
        <a:p>
          <a:endParaRPr lang="en-IN"/>
        </a:p>
      </dgm:t>
    </dgm:pt>
    <dgm:pt modelId="{D55244EE-EC7E-45E0-BA9E-E12AA7F2659C}">
      <dgm:prSet/>
      <dgm:spPr/>
      <dgm:t>
        <a:bodyPr/>
        <a:lstStyle/>
        <a:p>
          <a:r>
            <a:rPr lang="en-US"/>
            <a:t>- Scale and market share</a:t>
          </a:r>
          <a:endParaRPr lang="en-US" dirty="0"/>
        </a:p>
      </dgm:t>
    </dgm:pt>
    <dgm:pt modelId="{41A04B98-8065-45D2-956C-0D8547EDE585}" type="parTrans" cxnId="{9ACC39D3-2EE2-4027-A4D9-CE424EE0CDC7}">
      <dgm:prSet/>
      <dgm:spPr/>
      <dgm:t>
        <a:bodyPr/>
        <a:lstStyle/>
        <a:p>
          <a:endParaRPr lang="en-IN"/>
        </a:p>
      </dgm:t>
    </dgm:pt>
    <dgm:pt modelId="{696D3F30-58B6-4B95-9880-317A380D64FF}" type="sibTrans" cxnId="{9ACC39D3-2EE2-4027-A4D9-CE424EE0CDC7}">
      <dgm:prSet/>
      <dgm:spPr/>
      <dgm:t>
        <a:bodyPr/>
        <a:lstStyle/>
        <a:p>
          <a:endParaRPr lang="en-IN"/>
        </a:p>
      </dgm:t>
    </dgm:pt>
    <dgm:pt modelId="{DECBEB04-5211-40F9-AEAA-6E3EB453DA56}">
      <dgm:prSet/>
      <dgm:spPr/>
      <dgm:t>
        <a:bodyPr/>
        <a:lstStyle/>
        <a:p>
          <a:r>
            <a:rPr lang="en-US" dirty="0"/>
            <a:t>- Platform Innovation</a:t>
          </a:r>
        </a:p>
        <a:p>
          <a:r>
            <a:rPr lang="en-US" dirty="0"/>
            <a:t>- Brand </a:t>
          </a:r>
        </a:p>
      </dgm:t>
    </dgm:pt>
    <dgm:pt modelId="{3A19031E-4326-46BE-B2F0-AB84F0E45CAA}" type="parTrans" cxnId="{B2402C29-EB56-4B05-A6F3-838202FD1290}">
      <dgm:prSet/>
      <dgm:spPr/>
      <dgm:t>
        <a:bodyPr/>
        <a:lstStyle/>
        <a:p>
          <a:endParaRPr lang="en-IN"/>
        </a:p>
      </dgm:t>
    </dgm:pt>
    <dgm:pt modelId="{84870FD2-7965-4EF5-8A1F-955170BF7EEF}" type="sibTrans" cxnId="{B2402C29-EB56-4B05-A6F3-838202FD1290}">
      <dgm:prSet/>
      <dgm:spPr/>
      <dgm:t>
        <a:bodyPr/>
        <a:lstStyle/>
        <a:p>
          <a:endParaRPr lang="en-IN"/>
        </a:p>
      </dgm:t>
    </dgm:pt>
    <dgm:pt modelId="{027AF79B-2F3E-4273-9D6E-D66494F699A8}">
      <dgm:prSet/>
      <dgm:spPr/>
      <dgm:t>
        <a:bodyPr/>
        <a:lstStyle/>
        <a:p>
          <a:r>
            <a:rPr lang="en-US" dirty="0"/>
            <a:t>- Sustenance</a:t>
          </a:r>
        </a:p>
      </dgm:t>
    </dgm:pt>
    <dgm:pt modelId="{E054AD12-CA12-424C-8026-62E5230CBC6F}" type="parTrans" cxnId="{621B3CEB-7F2C-4001-A7BA-2B01149C0AFA}">
      <dgm:prSet/>
      <dgm:spPr/>
      <dgm:t>
        <a:bodyPr/>
        <a:lstStyle/>
        <a:p>
          <a:endParaRPr lang="en-IN"/>
        </a:p>
      </dgm:t>
    </dgm:pt>
    <dgm:pt modelId="{FEE833F2-9A59-41C4-8184-AF57C19436DB}" type="sibTrans" cxnId="{621B3CEB-7F2C-4001-A7BA-2B01149C0AFA}">
      <dgm:prSet/>
      <dgm:spPr/>
      <dgm:t>
        <a:bodyPr/>
        <a:lstStyle/>
        <a:p>
          <a:endParaRPr lang="en-IN"/>
        </a:p>
      </dgm:t>
    </dgm:pt>
    <dgm:pt modelId="{D3B99986-977E-4381-8EDD-F63F76A14BC8}">
      <dgm:prSet/>
      <dgm:spPr/>
      <dgm:t>
        <a:bodyPr/>
        <a:lstStyle/>
        <a:p>
          <a:r>
            <a:rPr lang="en-US" dirty="0"/>
            <a:t>- India could be </a:t>
          </a:r>
          <a:r>
            <a:rPr lang="en-US" b="1" dirty="0"/>
            <a:t>number 1 or 2 </a:t>
          </a:r>
          <a:r>
            <a:rPr lang="en-US" dirty="0"/>
            <a:t>in the next 10 years</a:t>
          </a:r>
          <a:br>
            <a:rPr lang="en-US" dirty="0"/>
          </a:br>
          <a:r>
            <a:rPr lang="en-US" dirty="0"/>
            <a:t> </a:t>
          </a:r>
          <a:br>
            <a:rPr lang="en-US" dirty="0"/>
          </a:br>
          <a:r>
            <a:rPr lang="en-US" dirty="0"/>
            <a:t>- can drive </a:t>
          </a:r>
          <a:r>
            <a:rPr lang="en-US" b="1" dirty="0"/>
            <a:t>double digit growth </a:t>
          </a:r>
          <a:r>
            <a:rPr lang="en-US" dirty="0"/>
            <a:t>and </a:t>
          </a:r>
          <a:r>
            <a:rPr lang="en-US" b="1" dirty="0"/>
            <a:t>significant job creation</a:t>
          </a:r>
          <a:endParaRPr lang="en-IN" b="1" dirty="0"/>
        </a:p>
      </dgm:t>
    </dgm:pt>
    <dgm:pt modelId="{3377CD61-9F8E-4AB3-AE4E-5E4DB674DCDC}" type="parTrans" cxnId="{32231479-83C6-4B18-A6C9-B827755DFD0A}">
      <dgm:prSet/>
      <dgm:spPr/>
      <dgm:t>
        <a:bodyPr/>
        <a:lstStyle/>
        <a:p>
          <a:endParaRPr lang="en-US"/>
        </a:p>
      </dgm:t>
    </dgm:pt>
    <dgm:pt modelId="{4159A7D2-B840-4050-B90E-AD645B9F506B}" type="sibTrans" cxnId="{32231479-83C6-4B18-A6C9-B827755DFD0A}">
      <dgm:prSet/>
      <dgm:spPr/>
      <dgm:t>
        <a:bodyPr/>
        <a:lstStyle/>
        <a:p>
          <a:endParaRPr lang="en-US"/>
        </a:p>
      </dgm:t>
    </dgm:pt>
    <dgm:pt modelId="{FEF393D3-FD6D-442B-B947-DB092FDCB881}">
      <dgm:prSet/>
      <dgm:spPr/>
      <dgm:t>
        <a:bodyPr/>
        <a:lstStyle/>
        <a:p>
          <a:r>
            <a:rPr lang="en-US" dirty="0"/>
            <a:t>- Empowering </a:t>
          </a:r>
          <a:r>
            <a:rPr lang="en-US" b="1" i="1" dirty="0"/>
            <a:t>policies</a:t>
          </a:r>
          <a:endParaRPr lang="en-US" dirty="0"/>
        </a:p>
      </dgm:t>
    </dgm:pt>
    <dgm:pt modelId="{61FE6A75-D7BF-4B4D-89E5-E9B506E5C6BB}" type="sibTrans" cxnId="{63B0E9D3-17BD-4190-9B28-510F51F158A8}">
      <dgm:prSet/>
      <dgm:spPr/>
      <dgm:t>
        <a:bodyPr/>
        <a:lstStyle/>
        <a:p>
          <a:endParaRPr lang="en-IN"/>
        </a:p>
      </dgm:t>
    </dgm:pt>
    <dgm:pt modelId="{24A05675-79FC-4F7B-A62A-7B48C17D366B}" type="parTrans" cxnId="{63B0E9D3-17BD-4190-9B28-510F51F158A8}">
      <dgm:prSet/>
      <dgm:spPr/>
      <dgm:t>
        <a:bodyPr/>
        <a:lstStyle/>
        <a:p>
          <a:endParaRPr lang="en-IN"/>
        </a:p>
      </dgm:t>
    </dgm:pt>
    <dgm:pt modelId="{A2E7F8BF-7F13-4E55-83D4-4C4D821B99F8}" type="pres">
      <dgm:prSet presAssocID="{85AFA993-0B4F-4365-A2E5-0C2ED145F463}" presName="Name0" presStyleCnt="0">
        <dgm:presLayoutVars>
          <dgm:chMax val="5"/>
          <dgm:chPref val="5"/>
          <dgm:dir/>
          <dgm:animLvl val="lvl"/>
        </dgm:presLayoutVars>
      </dgm:prSet>
      <dgm:spPr/>
    </dgm:pt>
    <dgm:pt modelId="{A29D2AF0-4C7E-40BA-AEE5-D169BD52736D}" type="pres">
      <dgm:prSet presAssocID="{83BBA380-488E-40D5-9C90-A657A4508DE2}" presName="parentText1" presStyleLbl="node1" presStyleIdx="0" presStyleCnt="3">
        <dgm:presLayoutVars>
          <dgm:chMax/>
          <dgm:chPref val="3"/>
          <dgm:bulletEnabled val="1"/>
        </dgm:presLayoutVars>
      </dgm:prSet>
      <dgm:spPr/>
    </dgm:pt>
    <dgm:pt modelId="{528AC34A-70E3-4852-8F93-F43AEAE427EE}" type="pres">
      <dgm:prSet presAssocID="{83BBA380-488E-40D5-9C90-A657A4508DE2}" presName="childText1" presStyleLbl="solidAlignAcc1" presStyleIdx="0" presStyleCnt="3" custLinFactNeighborX="408">
        <dgm:presLayoutVars>
          <dgm:chMax val="0"/>
          <dgm:chPref val="0"/>
          <dgm:bulletEnabled val="1"/>
        </dgm:presLayoutVars>
      </dgm:prSet>
      <dgm:spPr/>
    </dgm:pt>
    <dgm:pt modelId="{9EFF0CC8-51DA-49AA-A6B5-8CFB403D5863}" type="pres">
      <dgm:prSet presAssocID="{CEA4E389-F029-45B4-ACAE-DCFA3B8D5EF8}" presName="parentText2" presStyleLbl="node1" presStyleIdx="1" presStyleCnt="3" custLinFactNeighborY="9358">
        <dgm:presLayoutVars>
          <dgm:chMax/>
          <dgm:chPref val="3"/>
          <dgm:bulletEnabled val="1"/>
        </dgm:presLayoutVars>
      </dgm:prSet>
      <dgm:spPr/>
    </dgm:pt>
    <dgm:pt modelId="{4E5B12B8-0FF5-4873-95BE-6AD03379438E}" type="pres">
      <dgm:prSet presAssocID="{CEA4E389-F029-45B4-ACAE-DCFA3B8D5EF8}" presName="childText2" presStyleLbl="solidAlignAcc1" presStyleIdx="1" presStyleCnt="3" custLinFactNeighborX="612" custLinFactNeighborY="4858">
        <dgm:presLayoutVars>
          <dgm:chMax val="0"/>
          <dgm:chPref val="0"/>
          <dgm:bulletEnabled val="1"/>
        </dgm:presLayoutVars>
      </dgm:prSet>
      <dgm:spPr/>
    </dgm:pt>
    <dgm:pt modelId="{6AA41BE8-1A47-4FD0-B894-EFFFD1E7134C}" type="pres">
      <dgm:prSet presAssocID="{8BC103DD-A819-4D11-8661-EB9A131E8107}" presName="parentText3" presStyleLbl="node1" presStyleIdx="2" presStyleCnt="3" custLinFactNeighborX="-819" custLinFactNeighborY="15297">
        <dgm:presLayoutVars>
          <dgm:chMax/>
          <dgm:chPref val="3"/>
          <dgm:bulletEnabled val="1"/>
        </dgm:presLayoutVars>
      </dgm:prSet>
      <dgm:spPr/>
    </dgm:pt>
    <dgm:pt modelId="{6C031818-91EE-41FC-8C38-A63D95273D89}" type="pres">
      <dgm:prSet presAssocID="{8BC103DD-A819-4D11-8661-EB9A131E8107}" presName="childText3" presStyleLbl="solidAlignAcc1" presStyleIdx="2" presStyleCnt="3" custLinFactNeighborX="1" custLinFactNeighborY="7774">
        <dgm:presLayoutVars>
          <dgm:chMax val="0"/>
          <dgm:chPref val="0"/>
          <dgm:bulletEnabled val="1"/>
        </dgm:presLayoutVars>
      </dgm:prSet>
      <dgm:spPr/>
    </dgm:pt>
  </dgm:ptLst>
  <dgm:cxnLst>
    <dgm:cxn modelId="{55DF3C1A-CC14-47B4-BC23-899B48F3ED94}" type="presOf" srcId="{CEA4E389-F029-45B4-ACAE-DCFA3B8D5EF8}" destId="{9EFF0CC8-51DA-49AA-A6B5-8CFB403D5863}" srcOrd="0" destOrd="0" presId="urn:microsoft.com/office/officeart/2009/3/layout/IncreasingArrowsProcess"/>
    <dgm:cxn modelId="{2072FC22-E4F2-4EC6-A356-0B8A33AC46E2}" srcId="{85AFA993-0B4F-4365-A2E5-0C2ED145F463}" destId="{83BBA380-488E-40D5-9C90-A657A4508DE2}" srcOrd="0" destOrd="0" parTransId="{6EBA9615-2056-499D-B903-3F172D6F7D85}" sibTransId="{DBD44984-C0DD-43DF-926D-5D36DAF45665}"/>
    <dgm:cxn modelId="{7975EE26-E466-4509-96B6-5057E893EEF7}" type="presOf" srcId="{D55244EE-EC7E-45E0-BA9E-E12AA7F2659C}" destId="{6C031818-91EE-41FC-8C38-A63D95273D89}" srcOrd="0" destOrd="1" presId="urn:microsoft.com/office/officeart/2009/3/layout/IncreasingArrowsProcess"/>
    <dgm:cxn modelId="{B2402C29-EB56-4B05-A6F3-838202FD1290}" srcId="{8BC103DD-A819-4D11-8661-EB9A131E8107}" destId="{DECBEB04-5211-40F9-AEAA-6E3EB453DA56}" srcOrd="2" destOrd="0" parTransId="{3A19031E-4326-46BE-B2F0-AB84F0E45CAA}" sibTransId="{84870FD2-7965-4EF5-8A1F-955170BF7EEF}"/>
    <dgm:cxn modelId="{4BDEF361-A2EA-4C95-83DB-986BF6A29D9D}" type="presOf" srcId="{85AFA993-0B4F-4365-A2E5-0C2ED145F463}" destId="{A2E7F8BF-7F13-4E55-83D4-4C4D821B99F8}" srcOrd="0" destOrd="0" presId="urn:microsoft.com/office/officeart/2009/3/layout/IncreasingArrowsProcess"/>
    <dgm:cxn modelId="{A8FF2948-C1C1-4C30-A8E1-78EF7E83A6C2}" srcId="{8BC103DD-A819-4D11-8661-EB9A131E8107}" destId="{DDD57815-4D6E-4F8C-B8B5-375EBD16AE33}" srcOrd="0" destOrd="0" parTransId="{2D6812CA-5E34-4C78-A0D0-C9F80C36000C}" sibTransId="{3E030B23-AAE1-4940-993F-4F46D91FC0D4}"/>
    <dgm:cxn modelId="{DC0B9350-02A6-490A-9104-29A73D13900F}" srcId="{85AFA993-0B4F-4365-A2E5-0C2ED145F463}" destId="{8BC103DD-A819-4D11-8661-EB9A131E8107}" srcOrd="2" destOrd="0" parTransId="{3E634230-CC26-401D-A4EC-ADF57991A094}" sibTransId="{3A42EAD1-0B4F-4345-AF1C-4B7FEB5A76A1}"/>
    <dgm:cxn modelId="{1E12EA71-532C-4D20-8709-F287372D52EE}" type="presOf" srcId="{BEF1B737-4255-4679-949A-FBEF3378B3C8}" destId="{4E5B12B8-0FF5-4873-95BE-6AD03379438E}" srcOrd="0" destOrd="0" presId="urn:microsoft.com/office/officeart/2009/3/layout/IncreasingArrowsProcess"/>
    <dgm:cxn modelId="{32231479-83C6-4B18-A6C9-B827755DFD0A}" srcId="{83BBA380-488E-40D5-9C90-A657A4508DE2}" destId="{D3B99986-977E-4381-8EDD-F63F76A14BC8}" srcOrd="1" destOrd="0" parTransId="{3377CD61-9F8E-4AB3-AE4E-5E4DB674DCDC}" sibTransId="{4159A7D2-B840-4050-B90E-AD645B9F506B}"/>
    <dgm:cxn modelId="{4623438C-70F7-4721-9BF2-CC7C55D0776F}" type="presOf" srcId="{DECBEB04-5211-40F9-AEAA-6E3EB453DA56}" destId="{6C031818-91EE-41FC-8C38-A63D95273D89}" srcOrd="0" destOrd="2" presId="urn:microsoft.com/office/officeart/2009/3/layout/IncreasingArrowsProcess"/>
    <dgm:cxn modelId="{2F2FF994-6500-4EC1-84CD-AF7225FB7FCD}" type="presOf" srcId="{027AF79B-2F3E-4273-9D6E-D66494F699A8}" destId="{6C031818-91EE-41FC-8C38-A63D95273D89}" srcOrd="0" destOrd="3" presId="urn:microsoft.com/office/officeart/2009/3/layout/IncreasingArrowsProcess"/>
    <dgm:cxn modelId="{A8C02F95-CE2F-487B-96C6-283A7E252BF6}" type="presOf" srcId="{83BBA380-488E-40D5-9C90-A657A4508DE2}" destId="{A29D2AF0-4C7E-40BA-AEE5-D169BD52736D}" srcOrd="0" destOrd="0" presId="urn:microsoft.com/office/officeart/2009/3/layout/IncreasingArrowsProcess"/>
    <dgm:cxn modelId="{EB5ECA9C-5682-4880-A594-104CB375328B}" type="presOf" srcId="{DDD57815-4D6E-4F8C-B8B5-375EBD16AE33}" destId="{6C031818-91EE-41FC-8C38-A63D95273D89}" srcOrd="0" destOrd="0" presId="urn:microsoft.com/office/officeart/2009/3/layout/IncreasingArrowsProcess"/>
    <dgm:cxn modelId="{B24C009E-6C99-4A60-85AC-FB6E18D7EF11}" type="presOf" srcId="{2314EEBB-9C09-47CD-8BB2-F6CC978B2B0C}" destId="{4E5B12B8-0FF5-4873-95BE-6AD03379438E}" srcOrd="0" destOrd="1" presId="urn:microsoft.com/office/officeart/2009/3/layout/IncreasingArrowsProcess"/>
    <dgm:cxn modelId="{EFDDDDAB-80C3-43D0-A8B4-4580E9B09471}" srcId="{CEA4E389-F029-45B4-ACAE-DCFA3B8D5EF8}" destId="{BEF1B737-4255-4679-949A-FBEF3378B3C8}" srcOrd="0" destOrd="0" parTransId="{56699887-9EAC-4313-9B6C-3BF73A5B8FDD}" sibTransId="{98F3BC63-A0DA-4890-997C-42097A2EBC88}"/>
    <dgm:cxn modelId="{967644B7-9EA9-4AF2-BE69-FD0209271C8A}" type="presOf" srcId="{8BC103DD-A819-4D11-8661-EB9A131E8107}" destId="{6AA41BE8-1A47-4FD0-B894-EFFFD1E7134C}" srcOrd="0" destOrd="0" presId="urn:microsoft.com/office/officeart/2009/3/layout/IncreasingArrowsProcess"/>
    <dgm:cxn modelId="{3F8547C4-2EDE-428F-B42E-B0E4A6016513}" srcId="{CEA4E389-F029-45B4-ACAE-DCFA3B8D5EF8}" destId="{7A4BF31B-857B-4AA9-A290-21F1E5913E9F}" srcOrd="2" destOrd="0" parTransId="{821DBBC1-909B-4ACC-8C3D-BA150EDAD590}" sibTransId="{D3F4DCA2-D2B8-4BAD-9AB5-F571A1C0C3A8}"/>
    <dgm:cxn modelId="{1D277ACA-96F3-4E17-A176-96C5C5783843}" srcId="{CEA4E389-F029-45B4-ACAE-DCFA3B8D5EF8}" destId="{2314EEBB-9C09-47CD-8BB2-F6CC978B2B0C}" srcOrd="1" destOrd="0" parTransId="{1387645C-626D-473D-ABB6-B14CC05916F9}" sibTransId="{0B1C0EF6-3842-4188-9B7A-D827D6CAE978}"/>
    <dgm:cxn modelId="{9ACC39D3-2EE2-4027-A4D9-CE424EE0CDC7}" srcId="{8BC103DD-A819-4D11-8661-EB9A131E8107}" destId="{D55244EE-EC7E-45E0-BA9E-E12AA7F2659C}" srcOrd="1" destOrd="0" parTransId="{41A04B98-8065-45D2-956C-0D8547EDE585}" sibTransId="{696D3F30-58B6-4B95-9880-317A380D64FF}"/>
    <dgm:cxn modelId="{63B0E9D3-17BD-4190-9B28-510F51F158A8}" srcId="{CEA4E389-F029-45B4-ACAE-DCFA3B8D5EF8}" destId="{FEF393D3-FD6D-442B-B947-DB092FDCB881}" srcOrd="3" destOrd="0" parTransId="{24A05675-79FC-4F7B-A62A-7B48C17D366B}" sibTransId="{61FE6A75-D7BF-4B4D-89E5-E9B506E5C6BB}"/>
    <dgm:cxn modelId="{919EA1D8-3153-4BBD-AF75-E35E7E8A95ED}" srcId="{85AFA993-0B4F-4365-A2E5-0C2ED145F463}" destId="{CEA4E389-F029-45B4-ACAE-DCFA3B8D5EF8}" srcOrd="1" destOrd="0" parTransId="{F7B4768B-D1AF-497E-BCAD-4682F57CE4E8}" sibTransId="{C2593F7D-F27B-48A6-961A-B342FEB98955}"/>
    <dgm:cxn modelId="{D98439DF-E6F9-449B-A5B1-B7BA9CC7925F}" type="presOf" srcId="{297E72C2-E212-44A3-8C21-D21A22AA71F0}" destId="{528AC34A-70E3-4852-8F93-F43AEAE427EE}" srcOrd="0" destOrd="0" presId="urn:microsoft.com/office/officeart/2009/3/layout/IncreasingArrowsProcess"/>
    <dgm:cxn modelId="{621B3CEB-7F2C-4001-A7BA-2B01149C0AFA}" srcId="{8BC103DD-A819-4D11-8661-EB9A131E8107}" destId="{027AF79B-2F3E-4273-9D6E-D66494F699A8}" srcOrd="3" destOrd="0" parTransId="{E054AD12-CA12-424C-8026-62E5230CBC6F}" sibTransId="{FEE833F2-9A59-41C4-8184-AF57C19436DB}"/>
    <dgm:cxn modelId="{84BB26ED-1AFC-4E73-9450-3B000A653229}" srcId="{83BBA380-488E-40D5-9C90-A657A4508DE2}" destId="{297E72C2-E212-44A3-8C21-D21A22AA71F0}" srcOrd="0" destOrd="0" parTransId="{E69895BF-EED0-4014-B010-9CCF18E01C32}" sibTransId="{4B26DE7B-0CAD-42AC-BB66-8D02A718F1D4}"/>
    <dgm:cxn modelId="{227F01F2-1C51-4E7C-9F1C-48EB6ACEA078}" type="presOf" srcId="{FEF393D3-FD6D-442B-B947-DB092FDCB881}" destId="{4E5B12B8-0FF5-4873-95BE-6AD03379438E}" srcOrd="0" destOrd="3" presId="urn:microsoft.com/office/officeart/2009/3/layout/IncreasingArrowsProcess"/>
    <dgm:cxn modelId="{ED7DA5F7-C874-44FF-B186-1A43F7BE4FC4}" type="presOf" srcId="{7A4BF31B-857B-4AA9-A290-21F1E5913E9F}" destId="{4E5B12B8-0FF5-4873-95BE-6AD03379438E}" srcOrd="0" destOrd="2" presId="urn:microsoft.com/office/officeart/2009/3/layout/IncreasingArrowsProcess"/>
    <dgm:cxn modelId="{57D225FD-D98A-4DC3-97EE-507F1D9397C9}" type="presOf" srcId="{D3B99986-977E-4381-8EDD-F63F76A14BC8}" destId="{528AC34A-70E3-4852-8F93-F43AEAE427EE}" srcOrd="0" destOrd="1" presId="urn:microsoft.com/office/officeart/2009/3/layout/IncreasingArrowsProcess"/>
    <dgm:cxn modelId="{B9754F7A-66C6-46C0-A768-13E383099EF2}" type="presParOf" srcId="{A2E7F8BF-7F13-4E55-83D4-4C4D821B99F8}" destId="{A29D2AF0-4C7E-40BA-AEE5-D169BD52736D}" srcOrd="0" destOrd="0" presId="urn:microsoft.com/office/officeart/2009/3/layout/IncreasingArrowsProcess"/>
    <dgm:cxn modelId="{D1122AD1-CC24-4F53-8546-B8418CCDD79C}" type="presParOf" srcId="{A2E7F8BF-7F13-4E55-83D4-4C4D821B99F8}" destId="{528AC34A-70E3-4852-8F93-F43AEAE427EE}" srcOrd="1" destOrd="0" presId="urn:microsoft.com/office/officeart/2009/3/layout/IncreasingArrowsProcess"/>
    <dgm:cxn modelId="{FE4D0DEB-156D-4D6D-98A0-DD463D1CC7E2}" type="presParOf" srcId="{A2E7F8BF-7F13-4E55-83D4-4C4D821B99F8}" destId="{9EFF0CC8-51DA-49AA-A6B5-8CFB403D5863}" srcOrd="2" destOrd="0" presId="urn:microsoft.com/office/officeart/2009/3/layout/IncreasingArrowsProcess"/>
    <dgm:cxn modelId="{68F9120E-F0FA-4768-8298-75D541E44BE8}" type="presParOf" srcId="{A2E7F8BF-7F13-4E55-83D4-4C4D821B99F8}" destId="{4E5B12B8-0FF5-4873-95BE-6AD03379438E}" srcOrd="3" destOrd="0" presId="urn:microsoft.com/office/officeart/2009/3/layout/IncreasingArrowsProcess"/>
    <dgm:cxn modelId="{5A9826E0-A91B-4E1D-885C-943EA9AFB3C4}" type="presParOf" srcId="{A2E7F8BF-7F13-4E55-83D4-4C4D821B99F8}" destId="{6AA41BE8-1A47-4FD0-B894-EFFFD1E7134C}" srcOrd="4" destOrd="0" presId="urn:microsoft.com/office/officeart/2009/3/layout/IncreasingArrowsProcess"/>
    <dgm:cxn modelId="{DAEFAA98-A0DC-4D9A-A208-2845292ED778}" type="presParOf" srcId="{A2E7F8BF-7F13-4E55-83D4-4C4D821B99F8}" destId="{6C031818-91EE-41FC-8C38-A63D95273D89}"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96E46-36E4-48A5-9FBC-4655BB8175ED}">
      <dsp:nvSpPr>
        <dsp:cNvPr id="0" name=""/>
        <dsp:cNvSpPr/>
      </dsp:nvSpPr>
      <dsp:spPr>
        <a:xfrm>
          <a:off x="2612442" y="1600199"/>
          <a:ext cx="1919934" cy="1600200"/>
        </a:xfrm>
        <a:prstGeom prst="ellipse">
          <a:avLst/>
        </a:prstGeom>
        <a:solidFill>
          <a:schemeClr val="accent1">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Fourth Industrial Revolution</a:t>
          </a:r>
        </a:p>
      </dsp:txBody>
      <dsp:txXfrm>
        <a:off x="2893610" y="1834543"/>
        <a:ext cx="1357598" cy="1131512"/>
      </dsp:txXfrm>
    </dsp:sp>
    <dsp:sp modelId="{3CC7FA45-2F42-4EAF-8C4B-5E96C5E0777B}">
      <dsp:nvSpPr>
        <dsp:cNvPr id="0" name=""/>
        <dsp:cNvSpPr/>
      </dsp:nvSpPr>
      <dsp:spPr>
        <a:xfrm rot="16200000">
          <a:off x="3304229" y="1320421"/>
          <a:ext cx="536360" cy="23196"/>
        </a:xfrm>
        <a:custGeom>
          <a:avLst/>
          <a:gdLst/>
          <a:ahLst/>
          <a:cxnLst/>
          <a:rect l="0" t="0" r="0" b="0"/>
          <a:pathLst>
            <a:path>
              <a:moveTo>
                <a:pt x="0" y="11598"/>
              </a:moveTo>
              <a:lnTo>
                <a:pt x="536360"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559000" y="1318610"/>
        <a:ext cx="26818" cy="26818"/>
      </dsp:txXfrm>
    </dsp:sp>
    <dsp:sp modelId="{92D683C9-A6FE-4C89-B506-EAB9AE02720B}">
      <dsp:nvSpPr>
        <dsp:cNvPr id="0" name=""/>
        <dsp:cNvSpPr/>
      </dsp:nvSpPr>
      <dsp:spPr>
        <a:xfrm>
          <a:off x="2812728" y="-109441"/>
          <a:ext cx="1519361"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dirty="0">
              <a:solidFill>
                <a:schemeClr val="tx1"/>
              </a:solidFill>
              <a:latin typeface="Arial" panose="020B0604020202020204" pitchFamily="34" charset="0"/>
              <a:cs typeface="Arial" panose="020B0604020202020204" pitchFamily="34" charset="0"/>
            </a:rPr>
            <a:t>Big Data and Analytics</a:t>
          </a:r>
          <a:endParaRPr lang="en-IN" sz="1300" kern="1200" dirty="0">
            <a:solidFill>
              <a:schemeClr val="tx1"/>
            </a:solidFill>
            <a:latin typeface="Arial" panose="020B0604020202020204" pitchFamily="34" charset="0"/>
            <a:cs typeface="Arial" panose="020B0604020202020204" pitchFamily="34" charset="0"/>
          </a:endParaRPr>
        </a:p>
      </dsp:txBody>
      <dsp:txXfrm>
        <a:off x="3035233" y="62382"/>
        <a:ext cx="1074351" cy="829634"/>
      </dsp:txXfrm>
    </dsp:sp>
    <dsp:sp modelId="{7C013824-FC6E-42DE-9FFE-87CADCDA162E}">
      <dsp:nvSpPr>
        <dsp:cNvPr id="0" name=""/>
        <dsp:cNvSpPr/>
      </dsp:nvSpPr>
      <dsp:spPr>
        <a:xfrm rot="18360000">
          <a:off x="3977989" y="1524400"/>
          <a:ext cx="444742" cy="23196"/>
        </a:xfrm>
        <a:custGeom>
          <a:avLst/>
          <a:gdLst/>
          <a:ahLst/>
          <a:cxnLst/>
          <a:rect l="0" t="0" r="0" b="0"/>
          <a:pathLst>
            <a:path>
              <a:moveTo>
                <a:pt x="0" y="11598"/>
              </a:moveTo>
              <a:lnTo>
                <a:pt x="444742"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189242" y="1524879"/>
        <a:ext cx="22237" cy="22237"/>
      </dsp:txXfrm>
    </dsp:sp>
    <dsp:sp modelId="{448A5EED-B68A-444A-A2B6-A3F59D79677E}">
      <dsp:nvSpPr>
        <dsp:cNvPr id="0" name=""/>
        <dsp:cNvSpPr/>
      </dsp:nvSpPr>
      <dsp:spPr>
        <a:xfrm>
          <a:off x="3943099" y="257837"/>
          <a:ext cx="1519361"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a:solidFill>
                <a:schemeClr val="tx1"/>
              </a:solidFill>
              <a:latin typeface="Arial" panose="020B0604020202020204" pitchFamily="34" charset="0"/>
              <a:cs typeface="Arial" panose="020B0604020202020204" pitchFamily="34" charset="0"/>
            </a:rPr>
            <a:t>Robots (auto + co-bots)</a:t>
          </a:r>
        </a:p>
      </dsp:txBody>
      <dsp:txXfrm>
        <a:off x="4165604" y="429660"/>
        <a:ext cx="1074351" cy="829634"/>
      </dsp:txXfrm>
    </dsp:sp>
    <dsp:sp modelId="{4C5EC2C6-F95B-47C2-AD4F-E1AA7E0979E0}">
      <dsp:nvSpPr>
        <dsp:cNvPr id="0" name=""/>
        <dsp:cNvSpPr/>
      </dsp:nvSpPr>
      <dsp:spPr>
        <a:xfrm rot="20520000">
          <a:off x="4461937" y="2067297"/>
          <a:ext cx="199303" cy="23196"/>
        </a:xfrm>
        <a:custGeom>
          <a:avLst/>
          <a:gdLst/>
          <a:ahLst/>
          <a:cxnLst/>
          <a:rect l="0" t="0" r="0" b="0"/>
          <a:pathLst>
            <a:path>
              <a:moveTo>
                <a:pt x="0" y="11598"/>
              </a:moveTo>
              <a:lnTo>
                <a:pt x="199303"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556607" y="2073913"/>
        <a:ext cx="9965" cy="9965"/>
      </dsp:txXfrm>
    </dsp:sp>
    <dsp:sp modelId="{76B07F04-B705-4EA9-BCB4-23A08E7C8C8B}">
      <dsp:nvSpPr>
        <dsp:cNvPr id="0" name=""/>
        <dsp:cNvSpPr/>
      </dsp:nvSpPr>
      <dsp:spPr>
        <a:xfrm>
          <a:off x="4583483" y="1219388"/>
          <a:ext cx="1635807"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a:solidFill>
                <a:schemeClr val="tx1"/>
              </a:solidFill>
              <a:latin typeface="Arial" panose="020B0604020202020204" pitchFamily="34" charset="0"/>
              <a:cs typeface="Arial" panose="020B0604020202020204" pitchFamily="34" charset="0"/>
            </a:rPr>
            <a:t>Simulation</a:t>
          </a:r>
        </a:p>
      </dsp:txBody>
      <dsp:txXfrm>
        <a:off x="4823041" y="1391211"/>
        <a:ext cx="1156691" cy="829634"/>
      </dsp:txXfrm>
    </dsp:sp>
    <dsp:sp modelId="{B99C57EF-C38D-4C56-B718-39955CE2F9DA}">
      <dsp:nvSpPr>
        <dsp:cNvPr id="0" name=""/>
        <dsp:cNvSpPr/>
      </dsp:nvSpPr>
      <dsp:spPr>
        <a:xfrm rot="1080000">
          <a:off x="4460784" y="2717384"/>
          <a:ext cx="246410" cy="23196"/>
        </a:xfrm>
        <a:custGeom>
          <a:avLst/>
          <a:gdLst/>
          <a:ahLst/>
          <a:cxnLst/>
          <a:rect l="0" t="0" r="0" b="0"/>
          <a:pathLst>
            <a:path>
              <a:moveTo>
                <a:pt x="0" y="11598"/>
              </a:moveTo>
              <a:lnTo>
                <a:pt x="246410"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577830" y="2722822"/>
        <a:ext cx="12320" cy="12320"/>
      </dsp:txXfrm>
    </dsp:sp>
    <dsp:sp modelId="{E812CCBA-91FE-442F-B9ED-D61637450B5D}">
      <dsp:nvSpPr>
        <dsp:cNvPr id="0" name=""/>
        <dsp:cNvSpPr/>
      </dsp:nvSpPr>
      <dsp:spPr>
        <a:xfrm>
          <a:off x="4641706" y="2407930"/>
          <a:ext cx="1519361"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a:solidFill>
                <a:schemeClr val="tx1"/>
              </a:solidFill>
              <a:latin typeface="Arial" panose="020B0604020202020204" pitchFamily="34" charset="0"/>
              <a:cs typeface="Arial" panose="020B0604020202020204" pitchFamily="34" charset="0"/>
            </a:rPr>
            <a:t>Augmented reality</a:t>
          </a:r>
        </a:p>
      </dsp:txBody>
      <dsp:txXfrm>
        <a:off x="4864211" y="2579753"/>
        <a:ext cx="1074351" cy="829634"/>
      </dsp:txXfrm>
    </dsp:sp>
    <dsp:sp modelId="{1CFADE61-6C56-4464-963C-BA67903EC13E}">
      <dsp:nvSpPr>
        <dsp:cNvPr id="0" name=""/>
        <dsp:cNvSpPr/>
      </dsp:nvSpPr>
      <dsp:spPr>
        <a:xfrm rot="2968445">
          <a:off x="4056171" y="3199377"/>
          <a:ext cx="418510" cy="23196"/>
        </a:xfrm>
        <a:custGeom>
          <a:avLst/>
          <a:gdLst/>
          <a:ahLst/>
          <a:cxnLst/>
          <a:rect l="0" t="0" r="0" b="0"/>
          <a:pathLst>
            <a:path>
              <a:moveTo>
                <a:pt x="0" y="11598"/>
              </a:moveTo>
              <a:lnTo>
                <a:pt x="418510"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254963" y="3200513"/>
        <a:ext cx="20925" cy="20925"/>
      </dsp:txXfrm>
    </dsp:sp>
    <dsp:sp modelId="{1130940A-16F9-4F59-8AB0-E72138B27DE8}">
      <dsp:nvSpPr>
        <dsp:cNvPr id="0" name=""/>
        <dsp:cNvSpPr/>
      </dsp:nvSpPr>
      <dsp:spPr>
        <a:xfrm>
          <a:off x="4060245" y="3272976"/>
          <a:ext cx="1519361"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dirty="0">
              <a:solidFill>
                <a:schemeClr val="tx1"/>
              </a:solidFill>
              <a:latin typeface="Arial" panose="020B0604020202020204" pitchFamily="34" charset="0"/>
              <a:cs typeface="Arial" panose="020B0604020202020204" pitchFamily="34" charset="0"/>
            </a:rPr>
            <a:t>Horizontal and vertical integration</a:t>
          </a:r>
        </a:p>
      </dsp:txBody>
      <dsp:txXfrm>
        <a:off x="4282750" y="3444799"/>
        <a:ext cx="1074351" cy="829634"/>
      </dsp:txXfrm>
    </dsp:sp>
    <dsp:sp modelId="{A2F4C4A5-4FFF-4D10-980A-4242CCADB8E3}">
      <dsp:nvSpPr>
        <dsp:cNvPr id="0" name=""/>
        <dsp:cNvSpPr/>
      </dsp:nvSpPr>
      <dsp:spPr>
        <a:xfrm rot="5400000">
          <a:off x="3304229" y="3456982"/>
          <a:ext cx="536360" cy="23196"/>
        </a:xfrm>
        <a:custGeom>
          <a:avLst/>
          <a:gdLst/>
          <a:ahLst/>
          <a:cxnLst/>
          <a:rect l="0" t="0" r="0" b="0"/>
          <a:pathLst>
            <a:path>
              <a:moveTo>
                <a:pt x="0" y="11598"/>
              </a:moveTo>
              <a:lnTo>
                <a:pt x="536360"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559000" y="3455171"/>
        <a:ext cx="26818" cy="26818"/>
      </dsp:txXfrm>
    </dsp:sp>
    <dsp:sp modelId="{1B2A740D-7961-407E-B8CC-FE81C02A3296}">
      <dsp:nvSpPr>
        <dsp:cNvPr id="0" name=""/>
        <dsp:cNvSpPr/>
      </dsp:nvSpPr>
      <dsp:spPr>
        <a:xfrm>
          <a:off x="2812728" y="3736760"/>
          <a:ext cx="1519361"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dirty="0">
              <a:solidFill>
                <a:schemeClr val="tx1"/>
              </a:solidFill>
              <a:latin typeface="Arial" panose="020B0604020202020204" pitchFamily="34" charset="0"/>
              <a:cs typeface="Arial" panose="020B0604020202020204" pitchFamily="34" charset="0"/>
            </a:rPr>
            <a:t>Industrial Internet of things</a:t>
          </a:r>
        </a:p>
      </dsp:txBody>
      <dsp:txXfrm>
        <a:off x="3035233" y="3908583"/>
        <a:ext cx="1074351" cy="829634"/>
      </dsp:txXfrm>
    </dsp:sp>
    <dsp:sp modelId="{75C58A59-57E6-4A47-BE9F-097C559293BB}">
      <dsp:nvSpPr>
        <dsp:cNvPr id="0" name=""/>
        <dsp:cNvSpPr/>
      </dsp:nvSpPr>
      <dsp:spPr>
        <a:xfrm rot="7560000">
          <a:off x="2722086" y="3253003"/>
          <a:ext cx="444742" cy="23196"/>
        </a:xfrm>
        <a:custGeom>
          <a:avLst/>
          <a:gdLst/>
          <a:ahLst/>
          <a:cxnLst/>
          <a:rect l="0" t="0" r="0" b="0"/>
          <a:pathLst>
            <a:path>
              <a:moveTo>
                <a:pt x="0" y="11598"/>
              </a:moveTo>
              <a:lnTo>
                <a:pt x="444742"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933339" y="3253482"/>
        <a:ext cx="22237" cy="22237"/>
      </dsp:txXfrm>
    </dsp:sp>
    <dsp:sp modelId="{45DA4CE0-71B4-4D03-B82A-7F1ACCC1DE14}">
      <dsp:nvSpPr>
        <dsp:cNvPr id="0" name=""/>
        <dsp:cNvSpPr/>
      </dsp:nvSpPr>
      <dsp:spPr>
        <a:xfrm>
          <a:off x="1682358" y="3369481"/>
          <a:ext cx="1519361"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a:solidFill>
                <a:schemeClr val="tx1"/>
              </a:solidFill>
              <a:latin typeface="Arial" panose="020B0604020202020204" pitchFamily="34" charset="0"/>
              <a:cs typeface="Arial" panose="020B0604020202020204" pitchFamily="34" charset="0"/>
            </a:rPr>
            <a:t>Cyber-security</a:t>
          </a:r>
        </a:p>
      </dsp:txBody>
      <dsp:txXfrm>
        <a:off x="1904863" y="3541304"/>
        <a:ext cx="1074351" cy="829634"/>
      </dsp:txXfrm>
    </dsp:sp>
    <dsp:sp modelId="{D93D8B39-E109-42D4-8EB3-EA54D54BD5D5}">
      <dsp:nvSpPr>
        <dsp:cNvPr id="0" name=""/>
        <dsp:cNvSpPr/>
      </dsp:nvSpPr>
      <dsp:spPr>
        <a:xfrm rot="9720000">
          <a:off x="2437622" y="2717384"/>
          <a:ext cx="246410" cy="23196"/>
        </a:xfrm>
        <a:custGeom>
          <a:avLst/>
          <a:gdLst/>
          <a:ahLst/>
          <a:cxnLst/>
          <a:rect l="0" t="0" r="0" b="0"/>
          <a:pathLst>
            <a:path>
              <a:moveTo>
                <a:pt x="0" y="11598"/>
              </a:moveTo>
              <a:lnTo>
                <a:pt x="246410"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554668" y="2722822"/>
        <a:ext cx="12320" cy="12320"/>
      </dsp:txXfrm>
    </dsp:sp>
    <dsp:sp modelId="{43CE5A47-E9B0-4C4F-9E8C-B95318A4ED32}">
      <dsp:nvSpPr>
        <dsp:cNvPr id="0" name=""/>
        <dsp:cNvSpPr/>
      </dsp:nvSpPr>
      <dsp:spPr>
        <a:xfrm>
          <a:off x="983750" y="2407930"/>
          <a:ext cx="1519361"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a:solidFill>
                <a:schemeClr val="tx1"/>
              </a:solidFill>
              <a:latin typeface="Arial" panose="020B0604020202020204" pitchFamily="34" charset="0"/>
              <a:cs typeface="Arial" panose="020B0604020202020204" pitchFamily="34" charset="0"/>
            </a:rPr>
            <a:t>Cloud</a:t>
          </a:r>
        </a:p>
      </dsp:txBody>
      <dsp:txXfrm>
        <a:off x="1206255" y="2579753"/>
        <a:ext cx="1074351" cy="829634"/>
      </dsp:txXfrm>
    </dsp:sp>
    <dsp:sp modelId="{26B540EB-E0B6-4056-AE12-0D2C3564BBF3}">
      <dsp:nvSpPr>
        <dsp:cNvPr id="0" name=""/>
        <dsp:cNvSpPr/>
      </dsp:nvSpPr>
      <dsp:spPr>
        <a:xfrm rot="11880000">
          <a:off x="2527887" y="2074315"/>
          <a:ext cx="153881" cy="23196"/>
        </a:xfrm>
        <a:custGeom>
          <a:avLst/>
          <a:gdLst/>
          <a:ahLst/>
          <a:cxnLst/>
          <a:rect l="0" t="0" r="0" b="0"/>
          <a:pathLst>
            <a:path>
              <a:moveTo>
                <a:pt x="0" y="11598"/>
              </a:moveTo>
              <a:lnTo>
                <a:pt x="153881"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600981" y="2082066"/>
        <a:ext cx="7694" cy="7694"/>
      </dsp:txXfrm>
    </dsp:sp>
    <dsp:sp modelId="{0D91D1F2-330A-43B9-9A66-98FD18B685FB}">
      <dsp:nvSpPr>
        <dsp:cNvPr id="0" name=""/>
        <dsp:cNvSpPr/>
      </dsp:nvSpPr>
      <dsp:spPr>
        <a:xfrm>
          <a:off x="867308" y="1219388"/>
          <a:ext cx="1752245"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dirty="0">
              <a:solidFill>
                <a:schemeClr val="tx1"/>
              </a:solidFill>
              <a:latin typeface="Arial" panose="020B0604020202020204" pitchFamily="34" charset="0"/>
              <a:cs typeface="Arial" panose="020B0604020202020204" pitchFamily="34" charset="0"/>
            </a:rPr>
            <a:t>Additive Manufacturing</a:t>
          </a:r>
        </a:p>
      </dsp:txBody>
      <dsp:txXfrm>
        <a:off x="1123918" y="1391211"/>
        <a:ext cx="1239025" cy="829634"/>
      </dsp:txXfrm>
    </dsp:sp>
    <dsp:sp modelId="{BF9A59C3-B90F-42D3-A296-BC47601235AC}">
      <dsp:nvSpPr>
        <dsp:cNvPr id="0" name=""/>
        <dsp:cNvSpPr/>
      </dsp:nvSpPr>
      <dsp:spPr>
        <a:xfrm rot="14040000">
          <a:off x="2722086" y="1524400"/>
          <a:ext cx="444742" cy="23196"/>
        </a:xfrm>
        <a:custGeom>
          <a:avLst/>
          <a:gdLst/>
          <a:ahLst/>
          <a:cxnLst/>
          <a:rect l="0" t="0" r="0" b="0"/>
          <a:pathLst>
            <a:path>
              <a:moveTo>
                <a:pt x="0" y="11598"/>
              </a:moveTo>
              <a:lnTo>
                <a:pt x="444742" y="1159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933339" y="1524879"/>
        <a:ext cx="22237" cy="22237"/>
      </dsp:txXfrm>
    </dsp:sp>
    <dsp:sp modelId="{89F2A7D7-B04A-41AF-BB3A-7DC1063AA110}">
      <dsp:nvSpPr>
        <dsp:cNvPr id="0" name=""/>
        <dsp:cNvSpPr/>
      </dsp:nvSpPr>
      <dsp:spPr>
        <a:xfrm>
          <a:off x="1682358" y="257837"/>
          <a:ext cx="1519361" cy="1173280"/>
        </a:xfrm>
        <a:prstGeom prst="ellipse">
          <a:avLst/>
        </a:prstGeom>
        <a:solidFill>
          <a:srgbClr val="0070C0">
            <a:alpha val="50000"/>
          </a:srgb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dirty="0">
              <a:solidFill>
                <a:schemeClr val="tx1"/>
              </a:solidFill>
              <a:latin typeface="Arial" panose="020B0604020202020204" pitchFamily="34" charset="0"/>
              <a:cs typeface="Arial" panose="020B0604020202020204" pitchFamily="34" charset="0"/>
            </a:rPr>
            <a:t>Sensors</a:t>
          </a:r>
        </a:p>
      </dsp:txBody>
      <dsp:txXfrm>
        <a:off x="1904863" y="429660"/>
        <a:ext cx="1074351" cy="829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D2AF0-4C7E-40BA-AEE5-D169BD52736D}">
      <dsp:nvSpPr>
        <dsp:cNvPr id="0" name=""/>
        <dsp:cNvSpPr/>
      </dsp:nvSpPr>
      <dsp:spPr>
        <a:xfrm>
          <a:off x="0" y="582131"/>
          <a:ext cx="8076475" cy="1176242"/>
        </a:xfrm>
        <a:prstGeom prst="rightArrow">
          <a:avLst>
            <a:gd name="adj1" fmla="val 50000"/>
            <a:gd name="adj2" fmla="val 5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728" numCol="1" spcCol="1270" anchor="ctr" anchorCtr="0">
          <a:noAutofit/>
        </a:bodyPr>
        <a:lstStyle/>
        <a:p>
          <a:pPr marL="0" lvl="0" indent="0" algn="l" defTabSz="977900">
            <a:lnSpc>
              <a:spcPct val="90000"/>
            </a:lnSpc>
            <a:spcBef>
              <a:spcPct val="0"/>
            </a:spcBef>
            <a:spcAft>
              <a:spcPct val="35000"/>
            </a:spcAft>
            <a:buNone/>
          </a:pPr>
          <a:r>
            <a:rPr lang="en-US" sz="2200" kern="1200" dirty="0"/>
            <a:t>Strategically identify specific Champion Industries</a:t>
          </a:r>
          <a:endParaRPr lang="en-IN" sz="2200" kern="1200" dirty="0"/>
        </a:p>
      </dsp:txBody>
      <dsp:txXfrm>
        <a:off x="0" y="876192"/>
        <a:ext cx="7782415" cy="588121"/>
      </dsp:txXfrm>
    </dsp:sp>
    <dsp:sp modelId="{528AC34A-70E3-4852-8F93-F43AEAE427EE}">
      <dsp:nvSpPr>
        <dsp:cNvPr id="0" name=""/>
        <dsp:cNvSpPr/>
      </dsp:nvSpPr>
      <dsp:spPr>
        <a:xfrm>
          <a:off x="10149" y="1489184"/>
          <a:ext cx="2487554" cy="2265876"/>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Identify manufacturing industries in which </a:t>
          </a:r>
          <a:endParaRPr lang="en-IN" sz="1700" kern="1200" dirty="0"/>
        </a:p>
        <a:p>
          <a:pPr marL="0" lvl="0" indent="0" algn="l" defTabSz="755650">
            <a:lnSpc>
              <a:spcPct val="90000"/>
            </a:lnSpc>
            <a:spcBef>
              <a:spcPct val="0"/>
            </a:spcBef>
            <a:spcAft>
              <a:spcPct val="35000"/>
            </a:spcAft>
            <a:buNone/>
          </a:pPr>
          <a:r>
            <a:rPr lang="en-US" sz="1700" kern="1200" dirty="0"/>
            <a:t>- India could be </a:t>
          </a:r>
          <a:r>
            <a:rPr lang="en-US" sz="1700" b="1" kern="1200" dirty="0"/>
            <a:t>number 1 or 2 </a:t>
          </a:r>
          <a:r>
            <a:rPr lang="en-US" sz="1700" kern="1200" dirty="0"/>
            <a:t>in the next 10 years</a:t>
          </a:r>
          <a:br>
            <a:rPr lang="en-US" sz="1700" kern="1200" dirty="0"/>
          </a:br>
          <a:r>
            <a:rPr lang="en-US" sz="1700" kern="1200" dirty="0"/>
            <a:t> </a:t>
          </a:r>
          <a:br>
            <a:rPr lang="en-US" sz="1700" kern="1200" dirty="0"/>
          </a:br>
          <a:r>
            <a:rPr lang="en-US" sz="1700" kern="1200" dirty="0"/>
            <a:t>- can drive </a:t>
          </a:r>
          <a:r>
            <a:rPr lang="en-US" sz="1700" b="1" kern="1200" dirty="0"/>
            <a:t>double digit growth </a:t>
          </a:r>
          <a:r>
            <a:rPr lang="en-US" sz="1700" kern="1200" dirty="0"/>
            <a:t>and </a:t>
          </a:r>
          <a:r>
            <a:rPr lang="en-US" sz="1700" b="1" kern="1200" dirty="0"/>
            <a:t>significant job creation</a:t>
          </a:r>
          <a:endParaRPr lang="en-IN" sz="1700" b="1" kern="1200" dirty="0"/>
        </a:p>
      </dsp:txBody>
      <dsp:txXfrm>
        <a:off x="10149" y="1489184"/>
        <a:ext cx="2487554" cy="2265876"/>
      </dsp:txXfrm>
    </dsp:sp>
    <dsp:sp modelId="{9EFF0CC8-51DA-49AA-A6B5-8CFB403D5863}">
      <dsp:nvSpPr>
        <dsp:cNvPr id="0" name=""/>
        <dsp:cNvSpPr/>
      </dsp:nvSpPr>
      <dsp:spPr>
        <a:xfrm>
          <a:off x="2487554" y="1084285"/>
          <a:ext cx="5588920" cy="1176242"/>
        </a:xfrm>
        <a:prstGeom prst="rightArrow">
          <a:avLst>
            <a:gd name="adj1" fmla="val 50000"/>
            <a:gd name="adj2" fmla="val 5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728" numCol="1" spcCol="1270" anchor="ctr" anchorCtr="0">
          <a:noAutofit/>
        </a:bodyPr>
        <a:lstStyle/>
        <a:p>
          <a:pPr marL="0" lvl="0" indent="0" algn="l" defTabSz="977900">
            <a:lnSpc>
              <a:spcPct val="90000"/>
            </a:lnSpc>
            <a:spcBef>
              <a:spcPct val="0"/>
            </a:spcBef>
            <a:spcAft>
              <a:spcPct val="35000"/>
            </a:spcAft>
            <a:buNone/>
          </a:pPr>
          <a:r>
            <a:rPr lang="en-US" sz="2200" kern="1200" dirty="0"/>
            <a:t>Strengthen eco-system</a:t>
          </a:r>
          <a:endParaRPr lang="en-IN" sz="2200" kern="1200" dirty="0"/>
        </a:p>
      </dsp:txBody>
      <dsp:txXfrm>
        <a:off x="2487554" y="1378346"/>
        <a:ext cx="5294860" cy="588121"/>
      </dsp:txXfrm>
    </dsp:sp>
    <dsp:sp modelId="{4E5B12B8-0FF5-4873-95BE-6AD03379438E}">
      <dsp:nvSpPr>
        <dsp:cNvPr id="0" name=""/>
        <dsp:cNvSpPr/>
      </dsp:nvSpPr>
      <dsp:spPr>
        <a:xfrm>
          <a:off x="2502778" y="1991341"/>
          <a:ext cx="2487554" cy="2265876"/>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Address issues related to </a:t>
          </a:r>
        </a:p>
        <a:p>
          <a:pPr marL="0" lvl="0" indent="0" algn="l" defTabSz="755650">
            <a:lnSpc>
              <a:spcPct val="90000"/>
            </a:lnSpc>
            <a:spcBef>
              <a:spcPct val="0"/>
            </a:spcBef>
            <a:spcAft>
              <a:spcPct val="35000"/>
            </a:spcAft>
            <a:buNone/>
          </a:pPr>
          <a:r>
            <a:rPr lang="en-US" sz="1700" kern="1200" dirty="0"/>
            <a:t>- Non-competitive </a:t>
          </a:r>
          <a:r>
            <a:rPr lang="en-US" sz="1700" b="1" i="1" kern="1200" dirty="0"/>
            <a:t>costs</a:t>
          </a:r>
        </a:p>
        <a:p>
          <a:pPr marL="0" lvl="0" indent="0" algn="l" defTabSz="755650">
            <a:lnSpc>
              <a:spcPct val="90000"/>
            </a:lnSpc>
            <a:spcBef>
              <a:spcPct val="0"/>
            </a:spcBef>
            <a:spcAft>
              <a:spcPct val="35000"/>
            </a:spcAft>
            <a:buNone/>
          </a:pPr>
          <a:r>
            <a:rPr lang="en-US" sz="1700" kern="1200" dirty="0"/>
            <a:t>- Encouraging </a:t>
          </a:r>
          <a:r>
            <a:rPr lang="en-US" sz="1700" b="1" i="1" kern="1200" dirty="0"/>
            <a:t>technology</a:t>
          </a:r>
          <a:br>
            <a:rPr lang="en-US" sz="1700" kern="1200" dirty="0"/>
          </a:br>
          <a:r>
            <a:rPr lang="en-US" sz="1700" kern="1200" dirty="0"/>
            <a:t>  Investments</a:t>
          </a:r>
        </a:p>
        <a:p>
          <a:pPr marL="0" lvl="0" indent="0" algn="l" defTabSz="755650">
            <a:lnSpc>
              <a:spcPct val="90000"/>
            </a:lnSpc>
            <a:spcBef>
              <a:spcPct val="0"/>
            </a:spcBef>
            <a:spcAft>
              <a:spcPct val="35000"/>
            </a:spcAft>
            <a:buNone/>
          </a:pPr>
          <a:r>
            <a:rPr lang="en-US" sz="1700" kern="1200" dirty="0"/>
            <a:t>- Appropriately skilling</a:t>
          </a:r>
          <a:br>
            <a:rPr lang="en-US" sz="1700" kern="1200" dirty="0"/>
          </a:br>
          <a:r>
            <a:rPr lang="en-US" sz="1700" kern="1200" dirty="0"/>
            <a:t>  </a:t>
          </a:r>
          <a:r>
            <a:rPr lang="en-US" sz="1700" b="1" i="1" kern="1200" dirty="0"/>
            <a:t>manpower</a:t>
          </a:r>
        </a:p>
        <a:p>
          <a:pPr marL="0" lvl="0" indent="0" algn="l" defTabSz="755650">
            <a:lnSpc>
              <a:spcPct val="90000"/>
            </a:lnSpc>
            <a:spcBef>
              <a:spcPct val="0"/>
            </a:spcBef>
            <a:spcAft>
              <a:spcPct val="35000"/>
            </a:spcAft>
            <a:buNone/>
          </a:pPr>
          <a:r>
            <a:rPr lang="en-US" sz="1700" kern="1200" dirty="0"/>
            <a:t>- Empowering </a:t>
          </a:r>
          <a:r>
            <a:rPr lang="en-US" sz="1700" b="1" i="1" kern="1200" dirty="0"/>
            <a:t>policies</a:t>
          </a:r>
          <a:endParaRPr lang="en-US" sz="1700" kern="1200" dirty="0"/>
        </a:p>
      </dsp:txBody>
      <dsp:txXfrm>
        <a:off x="2502778" y="1991341"/>
        <a:ext cx="2487554" cy="2265876"/>
      </dsp:txXfrm>
    </dsp:sp>
    <dsp:sp modelId="{6AA41BE8-1A47-4FD0-B894-EFFFD1E7134C}">
      <dsp:nvSpPr>
        <dsp:cNvPr id="0" name=""/>
        <dsp:cNvSpPr/>
      </dsp:nvSpPr>
      <dsp:spPr>
        <a:xfrm>
          <a:off x="4949708" y="1546223"/>
          <a:ext cx="3101366" cy="1176242"/>
        </a:xfrm>
        <a:prstGeom prst="rightArrow">
          <a:avLst>
            <a:gd name="adj1" fmla="val 50000"/>
            <a:gd name="adj2" fmla="val 5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728" numCol="1" spcCol="1270" anchor="b" anchorCtr="0">
          <a:noAutofit/>
        </a:bodyPr>
        <a:lstStyle/>
        <a:p>
          <a:pPr marL="0" lvl="0" indent="0" algn="l" defTabSz="977900">
            <a:lnSpc>
              <a:spcPct val="90000"/>
            </a:lnSpc>
            <a:spcBef>
              <a:spcPct val="0"/>
            </a:spcBef>
            <a:spcAft>
              <a:spcPct val="35000"/>
            </a:spcAft>
            <a:buNone/>
          </a:pPr>
          <a:r>
            <a:rPr lang="en-IN" sz="2200" kern="1200" dirty="0"/>
            <a:t>Make it happen</a:t>
          </a:r>
        </a:p>
      </dsp:txBody>
      <dsp:txXfrm>
        <a:off x="4949708" y="1840284"/>
        <a:ext cx="2807306" cy="588121"/>
      </dsp:txXfrm>
    </dsp:sp>
    <dsp:sp modelId="{6C031818-91EE-41FC-8C38-A63D95273D89}">
      <dsp:nvSpPr>
        <dsp:cNvPr id="0" name=""/>
        <dsp:cNvSpPr/>
      </dsp:nvSpPr>
      <dsp:spPr>
        <a:xfrm>
          <a:off x="4975133" y="2446917"/>
          <a:ext cx="2487554" cy="2232715"/>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Focus on </a:t>
          </a:r>
          <a:endParaRPr lang="en-IN" sz="1700" kern="1200" dirty="0"/>
        </a:p>
        <a:p>
          <a:pPr marL="0" lvl="0" indent="0" algn="l" defTabSz="755650">
            <a:lnSpc>
              <a:spcPct val="90000"/>
            </a:lnSpc>
            <a:spcBef>
              <a:spcPct val="0"/>
            </a:spcBef>
            <a:spcAft>
              <a:spcPct val="35000"/>
            </a:spcAft>
            <a:buNone/>
          </a:pPr>
          <a:r>
            <a:rPr lang="en-US" sz="1700" kern="1200"/>
            <a:t>- Scale and market share</a:t>
          </a:r>
          <a:endParaRPr lang="en-US" sz="1700" kern="1200" dirty="0"/>
        </a:p>
        <a:p>
          <a:pPr marL="0" lvl="0" indent="0" algn="l" defTabSz="755650">
            <a:lnSpc>
              <a:spcPct val="90000"/>
            </a:lnSpc>
            <a:spcBef>
              <a:spcPct val="0"/>
            </a:spcBef>
            <a:spcAft>
              <a:spcPct val="35000"/>
            </a:spcAft>
            <a:buNone/>
          </a:pPr>
          <a:r>
            <a:rPr lang="en-US" sz="1700" kern="1200" dirty="0"/>
            <a:t>- Platform Innovation</a:t>
          </a:r>
        </a:p>
        <a:p>
          <a:pPr marL="0" lvl="0" indent="0" algn="l" defTabSz="755650">
            <a:lnSpc>
              <a:spcPct val="90000"/>
            </a:lnSpc>
            <a:spcBef>
              <a:spcPct val="0"/>
            </a:spcBef>
            <a:spcAft>
              <a:spcPct val="35000"/>
            </a:spcAft>
            <a:buNone/>
          </a:pPr>
          <a:r>
            <a:rPr lang="en-US" sz="1700" kern="1200" dirty="0"/>
            <a:t>- Brand </a:t>
          </a:r>
        </a:p>
        <a:p>
          <a:pPr marL="0" lvl="0" indent="0" algn="l" defTabSz="755650">
            <a:lnSpc>
              <a:spcPct val="90000"/>
            </a:lnSpc>
            <a:spcBef>
              <a:spcPct val="0"/>
            </a:spcBef>
            <a:spcAft>
              <a:spcPct val="35000"/>
            </a:spcAft>
            <a:buNone/>
          </a:pPr>
          <a:r>
            <a:rPr lang="en-US" sz="1700" kern="1200" dirty="0"/>
            <a:t>- Sustenance</a:t>
          </a:r>
        </a:p>
      </dsp:txBody>
      <dsp:txXfrm>
        <a:off x="4975133" y="2446917"/>
        <a:ext cx="2487554" cy="223271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6275" cy="498446"/>
          </a:xfrm>
          <a:prstGeom prst="rect">
            <a:avLst/>
          </a:prstGeom>
        </p:spPr>
        <p:txBody>
          <a:bodyPr vert="horz" lIns="91418" tIns="45710" rIns="91418" bIns="45710" rtlCol="0"/>
          <a:lstStyle>
            <a:lvl1pPr algn="l">
              <a:defRPr sz="1200"/>
            </a:lvl1pPr>
          </a:lstStyle>
          <a:p>
            <a:endParaRPr lang="en-IN" dirty="0"/>
          </a:p>
        </p:txBody>
      </p:sp>
      <p:sp>
        <p:nvSpPr>
          <p:cNvPr id="3" name="Date Placeholder 2"/>
          <p:cNvSpPr>
            <a:spLocks noGrp="1"/>
          </p:cNvSpPr>
          <p:nvPr>
            <p:ph type="dt" sz="quarter" idx="1"/>
          </p:nvPr>
        </p:nvSpPr>
        <p:spPr>
          <a:xfrm>
            <a:off x="3849865" y="3"/>
            <a:ext cx="2946275" cy="498446"/>
          </a:xfrm>
          <a:prstGeom prst="rect">
            <a:avLst/>
          </a:prstGeom>
        </p:spPr>
        <p:txBody>
          <a:bodyPr vert="horz" lIns="91418" tIns="45710" rIns="91418" bIns="45710" rtlCol="0"/>
          <a:lstStyle>
            <a:lvl1pPr algn="r">
              <a:defRPr sz="1200"/>
            </a:lvl1pPr>
          </a:lstStyle>
          <a:p>
            <a:fld id="{20D1F869-9487-46CC-88EE-80E8E86ED874}" type="datetimeFigureOut">
              <a:rPr lang="en-IN" smtClean="0"/>
              <a:pPr/>
              <a:t>15-11-2017</a:t>
            </a:fld>
            <a:endParaRPr lang="en-IN" dirty="0"/>
          </a:p>
        </p:txBody>
      </p:sp>
      <p:sp>
        <p:nvSpPr>
          <p:cNvPr id="4" name="Footer Placeholder 3"/>
          <p:cNvSpPr>
            <a:spLocks noGrp="1"/>
          </p:cNvSpPr>
          <p:nvPr>
            <p:ph type="ftr" sz="quarter" idx="2"/>
          </p:nvPr>
        </p:nvSpPr>
        <p:spPr>
          <a:xfrm>
            <a:off x="4" y="9429782"/>
            <a:ext cx="2946275" cy="498446"/>
          </a:xfrm>
          <a:prstGeom prst="rect">
            <a:avLst/>
          </a:prstGeom>
        </p:spPr>
        <p:txBody>
          <a:bodyPr vert="horz" lIns="91418" tIns="45710" rIns="91418" bIns="4571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49865" y="9429782"/>
            <a:ext cx="2946275" cy="498446"/>
          </a:xfrm>
          <a:prstGeom prst="rect">
            <a:avLst/>
          </a:prstGeom>
        </p:spPr>
        <p:txBody>
          <a:bodyPr vert="horz" lIns="91418" tIns="45710" rIns="91418" bIns="45710" rtlCol="0" anchor="b"/>
          <a:lstStyle>
            <a:lvl1pPr algn="r">
              <a:defRPr sz="1200"/>
            </a:lvl1pPr>
          </a:lstStyle>
          <a:p>
            <a:fld id="{B6556C9A-1F8B-40B8-BBA9-966E1E0F6ED4}" type="slidenum">
              <a:rPr lang="en-IN" smtClean="0"/>
              <a:pPr/>
              <a:t>‹#›</a:t>
            </a:fld>
            <a:endParaRPr lang="en-IN" dirty="0"/>
          </a:p>
        </p:txBody>
      </p:sp>
    </p:spTree>
    <p:extLst>
      <p:ext uri="{BB962C8B-B14F-4D97-AF65-F5344CB8AC3E}">
        <p14:creationId xmlns:p14="http://schemas.microsoft.com/office/powerpoint/2010/main" val="1053678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8135"/>
          </a:xfrm>
          <a:prstGeom prst="rect">
            <a:avLst/>
          </a:prstGeom>
        </p:spPr>
        <p:txBody>
          <a:bodyPr vert="horz" lIns="92422" tIns="46211" rIns="92422" bIns="46211" rtlCol="0"/>
          <a:lstStyle>
            <a:lvl1pPr algn="l">
              <a:defRPr sz="1200"/>
            </a:lvl1pPr>
          </a:lstStyle>
          <a:p>
            <a:endParaRPr lang="en-US" dirty="0"/>
          </a:p>
        </p:txBody>
      </p:sp>
      <p:sp>
        <p:nvSpPr>
          <p:cNvPr id="3" name="Date Placeholder 2"/>
          <p:cNvSpPr>
            <a:spLocks noGrp="1"/>
          </p:cNvSpPr>
          <p:nvPr>
            <p:ph type="dt" idx="1"/>
          </p:nvPr>
        </p:nvSpPr>
        <p:spPr>
          <a:xfrm>
            <a:off x="3850449" y="3"/>
            <a:ext cx="2945659" cy="498135"/>
          </a:xfrm>
          <a:prstGeom prst="rect">
            <a:avLst/>
          </a:prstGeom>
        </p:spPr>
        <p:txBody>
          <a:bodyPr vert="horz" lIns="92422" tIns="46211" rIns="92422" bIns="46211" rtlCol="0"/>
          <a:lstStyle>
            <a:lvl1pPr algn="r">
              <a:defRPr sz="1200"/>
            </a:lvl1pPr>
          </a:lstStyle>
          <a:p>
            <a:fld id="{30BA7BAC-DAFA-4456-A470-3F7DCDFB0BDE}" type="datetimeFigureOut">
              <a:rPr lang="en-US" smtClean="0"/>
              <a:pPr/>
              <a:t>11/15/2017</a:t>
            </a:fld>
            <a:endParaRPr lang="en-US"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422" tIns="46211" rIns="92422" bIns="46211" rtlCol="0" anchor="ctr"/>
          <a:lstStyle/>
          <a:p>
            <a:endParaRPr lang="en-US" dirty="0"/>
          </a:p>
        </p:txBody>
      </p:sp>
      <p:sp>
        <p:nvSpPr>
          <p:cNvPr id="5" name="Notes Placeholder 4"/>
          <p:cNvSpPr>
            <a:spLocks noGrp="1"/>
          </p:cNvSpPr>
          <p:nvPr>
            <p:ph type="body" sz="quarter" idx="3"/>
          </p:nvPr>
        </p:nvSpPr>
        <p:spPr>
          <a:xfrm>
            <a:off x="679768" y="4777961"/>
            <a:ext cx="5438140" cy="3909239"/>
          </a:xfrm>
          <a:prstGeom prst="rect">
            <a:avLst/>
          </a:prstGeom>
        </p:spPr>
        <p:txBody>
          <a:bodyPr vert="horz" lIns="92422" tIns="46211" rIns="92422" bIns="462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9430094"/>
            <a:ext cx="2945659" cy="498134"/>
          </a:xfrm>
          <a:prstGeom prst="rect">
            <a:avLst/>
          </a:prstGeom>
        </p:spPr>
        <p:txBody>
          <a:bodyPr vert="horz" lIns="92422" tIns="46211" rIns="92422" bIns="462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9" y="9430094"/>
            <a:ext cx="2945659" cy="498134"/>
          </a:xfrm>
          <a:prstGeom prst="rect">
            <a:avLst/>
          </a:prstGeom>
        </p:spPr>
        <p:txBody>
          <a:bodyPr vert="horz" lIns="92422" tIns="46211" rIns="92422" bIns="46211" rtlCol="0" anchor="b"/>
          <a:lstStyle>
            <a:lvl1pPr algn="r">
              <a:defRPr sz="1200"/>
            </a:lvl1pPr>
          </a:lstStyle>
          <a:p>
            <a:fld id="{42F281FC-BAB2-451E-A04A-964D7B584C66}" type="slidenum">
              <a:rPr lang="en-US" smtClean="0"/>
              <a:pPr/>
              <a:t>‹#›</a:t>
            </a:fld>
            <a:endParaRPr lang="en-US" dirty="0"/>
          </a:p>
        </p:txBody>
      </p:sp>
    </p:spTree>
    <p:extLst>
      <p:ext uri="{BB962C8B-B14F-4D97-AF65-F5344CB8AC3E}">
        <p14:creationId xmlns:p14="http://schemas.microsoft.com/office/powerpoint/2010/main" val="88761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2F281FC-BAB2-451E-A04A-964D7B584C66}" type="slidenum">
              <a:rPr lang="en-US" smtClean="0"/>
              <a:pPr/>
              <a:t>1</a:t>
            </a:fld>
            <a:endParaRPr lang="en-US" dirty="0"/>
          </a:p>
        </p:txBody>
      </p:sp>
    </p:spTree>
    <p:extLst>
      <p:ext uri="{BB962C8B-B14F-4D97-AF65-F5344CB8AC3E}">
        <p14:creationId xmlns:p14="http://schemas.microsoft.com/office/powerpoint/2010/main" val="113664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10</a:t>
            </a:fld>
            <a:endParaRPr lang="en-US" dirty="0"/>
          </a:p>
        </p:txBody>
      </p:sp>
    </p:spTree>
    <p:extLst>
      <p:ext uri="{BB962C8B-B14F-4D97-AF65-F5344CB8AC3E}">
        <p14:creationId xmlns:p14="http://schemas.microsoft.com/office/powerpoint/2010/main" val="154297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latin typeface="Arial" panose="020B0604020202020204" pitchFamily="34" charset="0"/>
                <a:cs typeface="Arial" panose="020B0604020202020204" pitchFamily="34" charset="0"/>
              </a:rPr>
              <a:t>Every dollar invested in manufacturing generates 1.33 dollars in the economy and 2-3 jobs. </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Its multiplier effect is the highest</a:t>
            </a:r>
          </a:p>
        </p:txBody>
      </p:sp>
      <p:sp>
        <p:nvSpPr>
          <p:cNvPr id="4" name="Slide Number Placeholder 3"/>
          <p:cNvSpPr>
            <a:spLocks noGrp="1"/>
          </p:cNvSpPr>
          <p:nvPr>
            <p:ph type="sldNum" sz="quarter" idx="10"/>
          </p:nvPr>
        </p:nvSpPr>
        <p:spPr/>
        <p:txBody>
          <a:bodyPr/>
          <a:lstStyle/>
          <a:p>
            <a:fld id="{42F281FC-BAB2-451E-A04A-964D7B584C66}" type="slidenum">
              <a:rPr lang="en-US" smtClean="0"/>
              <a:pPr/>
              <a:t>11</a:t>
            </a:fld>
            <a:endParaRPr lang="en-US" dirty="0"/>
          </a:p>
        </p:txBody>
      </p:sp>
    </p:spTree>
    <p:extLst>
      <p:ext uri="{BB962C8B-B14F-4D97-AF65-F5344CB8AC3E}">
        <p14:creationId xmlns:p14="http://schemas.microsoft.com/office/powerpoint/2010/main" val="109444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a:latin typeface="Arial" panose="020B0604020202020204" pitchFamily="34" charset="0"/>
                <a:cs typeface="Arial" panose="020B0604020202020204" pitchFamily="34" charset="0"/>
              </a:rPr>
              <a:t>Manufacturing needs to go from a USD 300 billion dollar industry to </a:t>
            </a:r>
            <a:r>
              <a:rPr lang="en-IN" dirty="0" err="1">
                <a:latin typeface="Arial" panose="020B0604020202020204" pitchFamily="34" charset="0"/>
                <a:cs typeface="Arial" panose="020B0604020202020204" pitchFamily="34" charset="0"/>
              </a:rPr>
              <a:t>usd</a:t>
            </a:r>
            <a:r>
              <a:rPr lang="en-IN" dirty="0">
                <a:latin typeface="Arial" panose="020B0604020202020204" pitchFamily="34" charset="0"/>
                <a:cs typeface="Arial" panose="020B0604020202020204" pitchFamily="34" charset="0"/>
              </a:rPr>
              <a:t> 1 trillion dollars</a:t>
            </a:r>
          </a:p>
          <a:p>
            <a:pPr marL="171450" indent="-171450">
              <a:buFontTx/>
              <a:buChar char="-"/>
            </a:pPr>
            <a:r>
              <a:rPr lang="en-IN" dirty="0">
                <a:latin typeface="Arial" panose="020B0604020202020204" pitchFamily="34" charset="0"/>
                <a:cs typeface="Arial" panose="020B0604020202020204" pitchFamily="34" charset="0"/>
              </a:rPr>
              <a:t>This means an additional contribution of INR 700 billion in the economy </a:t>
            </a:r>
          </a:p>
          <a:p>
            <a:pPr marL="171450" indent="-171450">
              <a:buFontTx/>
              <a:buChar char="-"/>
            </a:pPr>
            <a:r>
              <a:rPr lang="en-IN" dirty="0">
                <a:latin typeface="Arial" panose="020B0604020202020204" pitchFamily="34" charset="0"/>
                <a:cs typeface="Arial" panose="020B0604020202020204" pitchFamily="34" charset="0"/>
              </a:rPr>
              <a:t>Which means a 2 trillion dollar capex investment </a:t>
            </a:r>
          </a:p>
          <a:p>
            <a:pPr marL="171450" indent="-171450">
              <a:buFontTx/>
              <a:buChar char="-"/>
            </a:pPr>
            <a:r>
              <a:rPr lang="en-IN" dirty="0">
                <a:latin typeface="Arial" panose="020B0604020202020204" pitchFamily="34" charset="0"/>
                <a:cs typeface="Arial" panose="020B0604020202020204" pitchFamily="34" charset="0"/>
              </a:rPr>
              <a:t>This investment has to be done in latest technologies </a:t>
            </a:r>
          </a:p>
          <a:p>
            <a:pPr marL="171450" indent="-171450">
              <a:buFontTx/>
              <a:buChar char="-"/>
            </a:pPr>
            <a:r>
              <a:rPr lang="en-IN" dirty="0">
                <a:latin typeface="Arial" panose="020B0604020202020204" pitchFamily="34" charset="0"/>
                <a:cs typeface="Arial" panose="020B0604020202020204" pitchFamily="34" charset="0"/>
              </a:rPr>
              <a:t>Hence smart manufacturing is the new imperative </a:t>
            </a:r>
          </a:p>
          <a:p>
            <a:pPr marL="171450" indent="-171450">
              <a:buFontTx/>
              <a:buChar char="-"/>
            </a:pP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12</a:t>
            </a:fld>
            <a:endParaRPr lang="en-US" dirty="0"/>
          </a:p>
        </p:txBody>
      </p:sp>
    </p:spTree>
    <p:extLst>
      <p:ext uri="{BB962C8B-B14F-4D97-AF65-F5344CB8AC3E}">
        <p14:creationId xmlns:p14="http://schemas.microsoft.com/office/powerpoint/2010/main" val="277725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latin typeface="Arial" panose="020B0604020202020204" pitchFamily="34" charset="0"/>
                <a:cs typeface="Arial" panose="020B0604020202020204" pitchFamily="34" charset="0"/>
              </a:rPr>
              <a:t>CII has proposed a formula earlier this year.. To help achieve this high growth </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13</a:t>
            </a:fld>
            <a:endParaRPr lang="en-US" dirty="0"/>
          </a:p>
        </p:txBody>
      </p:sp>
    </p:spTree>
    <p:extLst>
      <p:ext uri="{BB962C8B-B14F-4D97-AF65-F5344CB8AC3E}">
        <p14:creationId xmlns:p14="http://schemas.microsoft.com/office/powerpoint/2010/main" val="244318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latin typeface="Arial" panose="020B0604020202020204" pitchFamily="34" charset="0"/>
                <a:cs typeface="Arial" panose="020B0604020202020204" pitchFamily="34" charset="0"/>
              </a:rPr>
              <a:t>Even identified industries where Government should focus </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Clearly several of these are also the ones which are more open to smart manufacturing </a:t>
            </a:r>
          </a:p>
        </p:txBody>
      </p:sp>
      <p:sp>
        <p:nvSpPr>
          <p:cNvPr id="4" name="Slide Number Placeholder 3"/>
          <p:cNvSpPr>
            <a:spLocks noGrp="1"/>
          </p:cNvSpPr>
          <p:nvPr>
            <p:ph type="sldNum" sz="quarter" idx="10"/>
          </p:nvPr>
        </p:nvSpPr>
        <p:spPr/>
        <p:txBody>
          <a:bodyPr/>
          <a:lstStyle/>
          <a:p>
            <a:fld id="{42F281FC-BAB2-451E-A04A-964D7B584C66}" type="slidenum">
              <a:rPr lang="en-US" smtClean="0"/>
              <a:pPr/>
              <a:t>14</a:t>
            </a:fld>
            <a:endParaRPr lang="en-US" dirty="0"/>
          </a:p>
        </p:txBody>
      </p:sp>
    </p:spTree>
    <p:extLst>
      <p:ext uri="{BB962C8B-B14F-4D97-AF65-F5344CB8AC3E}">
        <p14:creationId xmlns:p14="http://schemas.microsoft.com/office/powerpoint/2010/main" val="220754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a:latin typeface="Arial" panose="020B0604020202020204" pitchFamily="34" charset="0"/>
                <a:cs typeface="Arial" panose="020B0604020202020204" pitchFamily="34" charset="0"/>
              </a:rPr>
              <a:t>In the Champions formula we had proposed x and y axis to Government. </a:t>
            </a:r>
          </a:p>
          <a:p>
            <a:pPr marL="171450" indent="-171450">
              <a:buFontTx/>
              <a:buChar char="-"/>
            </a:pPr>
            <a:r>
              <a:rPr lang="en-IN" dirty="0">
                <a:latin typeface="Arial" panose="020B0604020202020204" pitchFamily="34" charset="0"/>
                <a:cs typeface="Arial" panose="020B0604020202020204" pitchFamily="34" charset="0"/>
              </a:rPr>
              <a:t>To further enable the Smart aspect we propose the adding the Z axis – Creating a holistic framework for deployment of smart manufacturing which has 4 components </a:t>
            </a:r>
          </a:p>
          <a:p>
            <a:pPr marL="628650" lvl="1" indent="-171450">
              <a:buFontTx/>
              <a:buChar char="-"/>
            </a:pPr>
            <a:r>
              <a:rPr lang="en-IN" dirty="0">
                <a:latin typeface="Arial" panose="020B0604020202020204" pitchFamily="34" charset="0"/>
                <a:cs typeface="Arial" panose="020B0604020202020204" pitchFamily="34" charset="0"/>
              </a:rPr>
              <a:t>Infrastructure </a:t>
            </a:r>
          </a:p>
          <a:p>
            <a:pPr marL="628650" lvl="1" indent="-171450">
              <a:buFontTx/>
              <a:buChar char="-"/>
            </a:pPr>
            <a:r>
              <a:rPr lang="en-IN" dirty="0">
                <a:latin typeface="Arial" panose="020B0604020202020204" pitchFamily="34" charset="0"/>
                <a:cs typeface="Arial" panose="020B0604020202020204" pitchFamily="34" charset="0"/>
              </a:rPr>
              <a:t>Policy Regime </a:t>
            </a:r>
          </a:p>
          <a:p>
            <a:pPr marL="628650" lvl="1" indent="-171450">
              <a:buFontTx/>
              <a:buChar char="-"/>
            </a:pPr>
            <a:r>
              <a:rPr lang="en-IN" dirty="0">
                <a:latin typeface="Arial" panose="020B0604020202020204" pitchFamily="34" charset="0"/>
                <a:cs typeface="Arial" panose="020B0604020202020204" pitchFamily="34" charset="0"/>
              </a:rPr>
              <a:t>Workforce Development </a:t>
            </a:r>
          </a:p>
          <a:p>
            <a:pPr marL="628650" lvl="1" indent="-171450">
              <a:buFontTx/>
              <a:buChar char="-"/>
            </a:pPr>
            <a:r>
              <a:rPr lang="en-IN" dirty="0">
                <a:latin typeface="Arial" panose="020B0604020202020204" pitchFamily="34" charset="0"/>
                <a:cs typeface="Arial" panose="020B0604020202020204" pitchFamily="34" charset="0"/>
              </a:rPr>
              <a:t>Awareness, tools and metrics </a:t>
            </a:r>
          </a:p>
          <a:p>
            <a:pPr marL="628650" lvl="1" indent="-171450">
              <a:buFontTx/>
              <a:buChar char="-"/>
            </a:pPr>
            <a:endParaRPr lang="en-IN"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15</a:t>
            </a:fld>
            <a:endParaRPr lang="en-US" dirty="0"/>
          </a:p>
        </p:txBody>
      </p:sp>
    </p:spTree>
    <p:extLst>
      <p:ext uri="{BB962C8B-B14F-4D97-AF65-F5344CB8AC3E}">
        <p14:creationId xmlns:p14="http://schemas.microsoft.com/office/powerpoint/2010/main" val="3142281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16</a:t>
            </a:fld>
            <a:endParaRPr lang="en-US" dirty="0"/>
          </a:p>
        </p:txBody>
      </p:sp>
    </p:spTree>
    <p:extLst>
      <p:ext uri="{BB962C8B-B14F-4D97-AF65-F5344CB8AC3E}">
        <p14:creationId xmlns:p14="http://schemas.microsoft.com/office/powerpoint/2010/main" val="288306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17</a:t>
            </a:fld>
            <a:endParaRPr lang="en-US" dirty="0"/>
          </a:p>
        </p:txBody>
      </p:sp>
    </p:spTree>
    <p:extLst>
      <p:ext uri="{BB962C8B-B14F-4D97-AF65-F5344CB8AC3E}">
        <p14:creationId xmlns:p14="http://schemas.microsoft.com/office/powerpoint/2010/main" val="202138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18</a:t>
            </a:fld>
            <a:endParaRPr lang="en-US" dirty="0"/>
          </a:p>
        </p:txBody>
      </p:sp>
    </p:spTree>
    <p:extLst>
      <p:ext uri="{BB962C8B-B14F-4D97-AF65-F5344CB8AC3E}">
        <p14:creationId xmlns:p14="http://schemas.microsoft.com/office/powerpoint/2010/main" val="156957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2</a:t>
            </a:fld>
            <a:endParaRPr lang="en-US" dirty="0"/>
          </a:p>
        </p:txBody>
      </p:sp>
    </p:spTree>
    <p:extLst>
      <p:ext uri="{BB962C8B-B14F-4D97-AF65-F5344CB8AC3E}">
        <p14:creationId xmlns:p14="http://schemas.microsoft.com/office/powerpoint/2010/main" val="106598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a:latin typeface="Arial" panose="020B0604020202020204" pitchFamily="34" charset="0"/>
                <a:cs typeface="Arial" panose="020B0604020202020204" pitchFamily="34" charset="0"/>
              </a:rPr>
              <a:t>The pace of transformation is increasing </a:t>
            </a:r>
          </a:p>
          <a:p>
            <a:pPr marL="171450" indent="-171450">
              <a:buFontTx/>
              <a:buChar char="-"/>
            </a:pPr>
            <a:r>
              <a:rPr lang="en-IN" dirty="0">
                <a:latin typeface="Arial" panose="020B0604020202020204" pitchFamily="34" charset="0"/>
                <a:cs typeface="Arial" panose="020B0604020202020204" pitchFamily="34" charset="0"/>
              </a:rPr>
              <a:t>The time between industrial revolutions in reducing… earlier it took centuries now it takes mere decades</a:t>
            </a:r>
          </a:p>
          <a:p>
            <a:pPr marL="171450" indent="-171450">
              <a:buFontTx/>
              <a:buChar char="-"/>
            </a:pPr>
            <a:r>
              <a:rPr lang="en-IN" dirty="0">
                <a:latin typeface="Arial" panose="020B0604020202020204" pitchFamily="34" charset="0"/>
                <a:cs typeface="Arial" panose="020B0604020202020204" pitchFamily="34" charset="0"/>
              </a:rPr>
              <a:t>We are already in the fourth industrial revolution and given the pace of change the fifth industrial revolution will be upon us in the matter of years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latin typeface="Arial" panose="020B0604020202020204" pitchFamily="34" charset="0"/>
                <a:cs typeface="Arial" panose="020B0604020202020204" pitchFamily="34" charset="0"/>
              </a:rPr>
              <a:t>Need to open our eyes and realize that change will be the only constant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dirty="0">
              <a:latin typeface="Arial" panose="020B0604020202020204" pitchFamily="34" charset="0"/>
              <a:cs typeface="Arial" panose="020B0604020202020204" pitchFamily="34" charset="0"/>
            </a:endParaRPr>
          </a:p>
          <a:p>
            <a:pPr marL="171450" indent="-171450">
              <a:buFontTx/>
              <a:buChar char="-"/>
            </a:pPr>
            <a:endParaRPr lang="en-IN" dirty="0">
              <a:latin typeface="Arial" panose="020B0604020202020204" pitchFamily="34" charset="0"/>
              <a:cs typeface="Arial" panose="020B0604020202020204" pitchFamily="34" charset="0"/>
            </a:endParaRPr>
          </a:p>
          <a:p>
            <a:pPr marL="171450" indent="-171450">
              <a:buFontTx/>
              <a:buChar char="-"/>
            </a:pP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3</a:t>
            </a:fld>
            <a:endParaRPr lang="en-US" dirty="0"/>
          </a:p>
        </p:txBody>
      </p:sp>
    </p:spTree>
    <p:extLst>
      <p:ext uri="{BB962C8B-B14F-4D97-AF65-F5344CB8AC3E}">
        <p14:creationId xmlns:p14="http://schemas.microsoft.com/office/powerpoint/2010/main" val="256413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a:latin typeface="Arial" panose="020B0604020202020204" pitchFamily="34" charset="0"/>
                <a:cs typeface="Arial" panose="020B0604020202020204" pitchFamily="34" charset="0"/>
              </a:rPr>
              <a:t>Certain technologies are driving these transformations </a:t>
            </a:r>
          </a:p>
          <a:p>
            <a:pPr marL="171450" indent="-171450">
              <a:buFontTx/>
              <a:buChar char="-"/>
            </a:pPr>
            <a:r>
              <a:rPr lang="en-IN" dirty="0">
                <a:latin typeface="Arial" panose="020B0604020202020204" pitchFamily="34" charset="0"/>
                <a:cs typeface="Arial" panose="020B0604020202020204" pitchFamily="34" charset="0"/>
              </a:rPr>
              <a:t>Increasingly we are moving towards the experiential age ,,, various innovations and business models are re-defining manufacturing </a:t>
            </a:r>
          </a:p>
          <a:p>
            <a:pPr marL="171450" indent="-171450">
              <a:buFontTx/>
              <a:buChar char="-"/>
            </a:pPr>
            <a:endParaRPr lang="en-IN"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4</a:t>
            </a:fld>
            <a:endParaRPr lang="en-US" dirty="0"/>
          </a:p>
        </p:txBody>
      </p:sp>
    </p:spTree>
    <p:extLst>
      <p:ext uri="{BB962C8B-B14F-4D97-AF65-F5344CB8AC3E}">
        <p14:creationId xmlns:p14="http://schemas.microsoft.com/office/powerpoint/2010/main" val="379559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latin typeface="Arial" panose="020B0604020202020204" pitchFamily="34" charset="0"/>
                <a:cs typeface="Arial" panose="020B0604020202020204" pitchFamily="34" charset="0"/>
              </a:rPr>
              <a:t>- CII – BCG industry readiness survey done last year in November has shown the highest perceived reasons for investing in smart manufacturing is </a:t>
            </a:r>
          </a:p>
          <a:p>
            <a:pPr marL="228600" indent="-228600">
              <a:buAutoNum type="arabicPeriod"/>
            </a:pPr>
            <a:r>
              <a:rPr lang="en-IN" dirty="0">
                <a:latin typeface="Arial" panose="020B0604020202020204" pitchFamily="34" charset="0"/>
                <a:cs typeface="Arial" panose="020B0604020202020204" pitchFamily="34" charset="0"/>
              </a:rPr>
              <a:t>Improved quality </a:t>
            </a:r>
          </a:p>
          <a:p>
            <a:pPr marL="228600" indent="-228600">
              <a:buAutoNum type="arabicPeriod"/>
            </a:pPr>
            <a:r>
              <a:rPr lang="en-IN" dirty="0">
                <a:latin typeface="Arial" panose="020B0604020202020204" pitchFamily="34" charset="0"/>
                <a:cs typeface="Arial" panose="020B0604020202020204" pitchFamily="34" charset="0"/>
              </a:rPr>
              <a:t>Lower cost </a:t>
            </a:r>
          </a:p>
          <a:p>
            <a:pPr marL="228600" indent="-228600">
              <a:buAutoNum type="arabicPeriod"/>
            </a:pPr>
            <a:r>
              <a:rPr lang="en-IN" dirty="0">
                <a:latin typeface="Arial" panose="020B0604020202020204" pitchFamily="34" charset="0"/>
                <a:cs typeface="Arial" panose="020B0604020202020204" pitchFamily="34" charset="0"/>
              </a:rPr>
              <a:t>Flexibility </a:t>
            </a:r>
          </a:p>
          <a:p>
            <a:pPr marL="228600" indent="-228600">
              <a:buAutoNum type="arabicPeriod"/>
            </a:pPr>
            <a:endParaRPr lang="en-IN"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1F497D"/>
                </a:solidFill>
              </a:rPr>
              <a:t>Although cost and productivity have been the primary drivers of the accelerated adoption of Industry 4.0 in developed countries, quality is the prominent benefit in India.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rgbClr val="1F497D"/>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1F497D"/>
                </a:solidFill>
              </a:rPr>
              <a:t>Despite low </a:t>
            </a:r>
            <a:r>
              <a:rPr lang="en-US" sz="1200" b="1" dirty="0" err="1">
                <a:solidFill>
                  <a:srgbClr val="1F497D"/>
                </a:solidFill>
              </a:rPr>
              <a:t>labour</a:t>
            </a:r>
            <a:r>
              <a:rPr lang="en-US" sz="1200" b="1" dirty="0">
                <a:solidFill>
                  <a:srgbClr val="1F497D"/>
                </a:solidFill>
              </a:rPr>
              <a:t> costs, availability of skilled and quality conscious </a:t>
            </a:r>
            <a:r>
              <a:rPr lang="en-US" sz="1200" b="1" dirty="0" err="1">
                <a:solidFill>
                  <a:srgbClr val="1F497D"/>
                </a:solidFill>
              </a:rPr>
              <a:t>labour</a:t>
            </a:r>
            <a:r>
              <a:rPr lang="en-US" sz="1200" b="1" dirty="0">
                <a:solidFill>
                  <a:srgbClr val="1F497D"/>
                </a:solidFill>
              </a:rPr>
              <a:t> is a major pain point for Indian manufacturers.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rgbClr val="1F497D"/>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1F497D"/>
                </a:solidFill>
              </a:rPr>
              <a:t>As Indian manufacturers move up in the value chain and aim to capture the export market, they need to fill quality gaps through automation and technology adoption. Cost, flexibility and reduced time to market are the second order benefits that Indian manufacturers target beyond quality.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rgbClr val="1F497D"/>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dirty="0">
                <a:latin typeface="Arial" panose="020B0604020202020204" pitchFamily="34" charset="0"/>
                <a:cs typeface="Arial" panose="020B0604020202020204" pitchFamily="34" charset="0"/>
              </a:rPr>
              <a:t>Clearly these 3 factors are what the industry is truly after and Smart manufacturing really and truly enables this… </a:t>
            </a:r>
          </a:p>
          <a:p>
            <a:pPr marL="228600" indent="-228600">
              <a:buAutoNum type="arabicPeriod"/>
            </a:pP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5</a:t>
            </a:fld>
            <a:endParaRPr lang="en-US" dirty="0"/>
          </a:p>
        </p:txBody>
      </p:sp>
    </p:spTree>
    <p:extLst>
      <p:ext uri="{BB962C8B-B14F-4D97-AF65-F5344CB8AC3E}">
        <p14:creationId xmlns:p14="http://schemas.microsoft.com/office/powerpoint/2010/main" val="209302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a:latin typeface="Arial" panose="020B0604020202020204" pitchFamily="34" charset="0"/>
                <a:cs typeface="Arial" panose="020B0604020202020204" pitchFamily="34" charset="0"/>
              </a:rPr>
              <a:t>The same survey has revealed that the top industries that are looking to invest in industry 4.0 advancements include Automotive, ESDM, Medical equipment, consumer durables and FMCG. </a:t>
            </a:r>
          </a:p>
          <a:p>
            <a:pPr marL="171450" indent="-171450">
              <a:buFontTx/>
              <a:buChar char="-"/>
            </a:pPr>
            <a:r>
              <a:rPr lang="en-IN" dirty="0">
                <a:latin typeface="Arial" panose="020B0604020202020204" pitchFamily="34" charset="0"/>
                <a:cs typeface="Arial" panose="020B0604020202020204" pitchFamily="34" charset="0"/>
              </a:rPr>
              <a:t>These select industries also form a significant chunk of the manufacturing sector. </a:t>
            </a:r>
          </a:p>
        </p:txBody>
      </p:sp>
      <p:sp>
        <p:nvSpPr>
          <p:cNvPr id="4" name="Slide Number Placeholder 3"/>
          <p:cNvSpPr>
            <a:spLocks noGrp="1"/>
          </p:cNvSpPr>
          <p:nvPr>
            <p:ph type="sldNum" sz="quarter" idx="10"/>
          </p:nvPr>
        </p:nvSpPr>
        <p:spPr/>
        <p:txBody>
          <a:bodyPr/>
          <a:lstStyle/>
          <a:p>
            <a:fld id="{42F281FC-BAB2-451E-A04A-964D7B584C66}" type="slidenum">
              <a:rPr lang="en-US" smtClean="0"/>
              <a:pPr/>
              <a:t>6</a:t>
            </a:fld>
            <a:endParaRPr lang="en-US" dirty="0"/>
          </a:p>
        </p:txBody>
      </p:sp>
    </p:spTree>
    <p:extLst>
      <p:ext uri="{BB962C8B-B14F-4D97-AF65-F5344CB8AC3E}">
        <p14:creationId xmlns:p14="http://schemas.microsoft.com/office/powerpoint/2010/main" val="74646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a:latin typeface="Arial" panose="020B0604020202020204" pitchFamily="34" charset="0"/>
                <a:cs typeface="Arial" panose="020B0604020202020204" pitchFamily="34" charset="0"/>
              </a:rPr>
              <a:t>As the adoption of Industry 4.0 technologies accelerates in other countries, Indian manufacturers are drawing a roadmap to incorporate these technologies. </a:t>
            </a:r>
          </a:p>
          <a:p>
            <a:pPr marL="171450" indent="-171450">
              <a:buFontTx/>
              <a:buChar char="-"/>
            </a:pPr>
            <a:r>
              <a:rPr lang="en-IN" dirty="0">
                <a:latin typeface="Arial" panose="020B0604020202020204" pitchFamily="34" charset="0"/>
                <a:cs typeface="Arial" panose="020B0604020202020204" pitchFamily="34" charset="0"/>
              </a:rPr>
              <a:t>The survey reveals that more than 50% of the manufacturers have either already invested in or are in the process of investing in the majority of the industries smart technologies. </a:t>
            </a:r>
          </a:p>
          <a:p>
            <a:pPr marL="171450" indent="-171450">
              <a:buFontTx/>
              <a:buChar char="-"/>
            </a:pPr>
            <a:r>
              <a:rPr lang="en-IN" dirty="0">
                <a:latin typeface="Arial" panose="020B0604020202020204" pitchFamily="34" charset="0"/>
                <a:cs typeface="Arial" panose="020B0604020202020204" pitchFamily="34" charset="0"/>
              </a:rPr>
              <a:t>Big data and simulation are technologies that almost two thirds of companies are expected to adopt within the next 5 years </a:t>
            </a:r>
          </a:p>
        </p:txBody>
      </p:sp>
      <p:sp>
        <p:nvSpPr>
          <p:cNvPr id="4" name="Slide Number Placeholder 3"/>
          <p:cNvSpPr>
            <a:spLocks noGrp="1"/>
          </p:cNvSpPr>
          <p:nvPr>
            <p:ph type="sldNum" sz="quarter" idx="10"/>
          </p:nvPr>
        </p:nvSpPr>
        <p:spPr/>
        <p:txBody>
          <a:bodyPr/>
          <a:lstStyle/>
          <a:p>
            <a:fld id="{42F281FC-BAB2-451E-A04A-964D7B584C66}" type="slidenum">
              <a:rPr lang="en-US" smtClean="0"/>
              <a:pPr/>
              <a:t>7</a:t>
            </a:fld>
            <a:endParaRPr lang="en-US" dirty="0"/>
          </a:p>
        </p:txBody>
      </p:sp>
    </p:spTree>
    <p:extLst>
      <p:ext uri="{BB962C8B-B14F-4D97-AF65-F5344CB8AC3E}">
        <p14:creationId xmlns:p14="http://schemas.microsoft.com/office/powerpoint/2010/main" val="122843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8</a:t>
            </a:fld>
            <a:endParaRPr lang="en-US" dirty="0"/>
          </a:p>
        </p:txBody>
      </p:sp>
    </p:spTree>
    <p:extLst>
      <p:ext uri="{BB962C8B-B14F-4D97-AF65-F5344CB8AC3E}">
        <p14:creationId xmlns:p14="http://schemas.microsoft.com/office/powerpoint/2010/main" val="97962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a:solidFill>
                  <a:schemeClr val="tx2"/>
                </a:solidFill>
                <a:latin typeface="Calibri" panose="020F0502020204030204" pitchFamily="34" charset="0"/>
              </a:rPr>
              <a:t>India is one of the fastest growing emerging economy… need to sustain this growth …. Manufacturing key and at heart of our economic security</a:t>
            </a: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F281FC-BAB2-451E-A04A-964D7B584C66}" type="slidenum">
              <a:rPr lang="en-US" smtClean="0"/>
              <a:pPr/>
              <a:t>9</a:t>
            </a:fld>
            <a:endParaRPr lang="en-US" dirty="0"/>
          </a:p>
        </p:txBody>
      </p:sp>
    </p:spTree>
    <p:extLst>
      <p:ext uri="{BB962C8B-B14F-4D97-AF65-F5344CB8AC3E}">
        <p14:creationId xmlns:p14="http://schemas.microsoft.com/office/powerpoint/2010/main" val="212285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4623425"/>
            <a:ext cx="8240108" cy="17125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73269" y="1670457"/>
            <a:ext cx="7989752" cy="1504844"/>
          </a:xfrm>
          <a:effectLst/>
        </p:spPr>
        <p:txBody>
          <a:bodyPr anchor="b">
            <a:normAutofit/>
          </a:bodyPr>
          <a:lstStyle>
            <a:lvl1pPr>
              <a:defRPr sz="3600" cap="none">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581192" y="3302750"/>
            <a:ext cx="7989752" cy="590321"/>
          </a:xfrm>
        </p:spPr>
        <p:txBody>
          <a:bodyPr anchor="t">
            <a:normAutofit/>
          </a:bodyPr>
          <a:lstStyle>
            <a:lvl1pPr marL="0" indent="0" algn="l">
              <a:buNone/>
              <a:defRPr sz="1600"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5584878" y="5956136"/>
            <a:ext cx="770468"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190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txBox="1">
            <a:spLocks/>
          </p:cNvSpPr>
          <p:nvPr userDrawn="1"/>
        </p:nvSpPr>
        <p:spPr>
          <a:xfrm>
            <a:off x="8570944" y="6361045"/>
            <a:ext cx="57305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pic>
        <p:nvPicPr>
          <p:cNvPr id="10" name="Picture 2" descr="CII colou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85992" y="6377064"/>
            <a:ext cx="1368288" cy="42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554688" y="6320698"/>
            <a:ext cx="7989752" cy="33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855304" y="6443324"/>
            <a:ext cx="5330688" cy="276999"/>
          </a:xfrm>
          <a:prstGeom prst="rect">
            <a:avLst/>
          </a:prstGeom>
          <a:noFill/>
        </p:spPr>
        <p:txBody>
          <a:bodyPr wrap="square" rtlCol="0">
            <a:spAutoFit/>
          </a:bodyPr>
          <a:lstStyle/>
          <a:p>
            <a:pPr algn="ctr"/>
            <a:r>
              <a:rPr lang="en-US" sz="1200" dirty="0">
                <a:solidFill>
                  <a:schemeClr val="tx1">
                    <a:lumMod val="50000"/>
                    <a:lumOff val="50000"/>
                  </a:schemeClr>
                </a:solidFill>
                <a:latin typeface="Calibri" panose="020F0502020204030204" pitchFamily="34" charset="0"/>
              </a:rPr>
              <a:t>© Confederation of Indian Industry</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89" y="6384198"/>
            <a:ext cx="372412" cy="439627"/>
          </a:xfrm>
          <a:prstGeom prst="rect">
            <a:avLst/>
          </a:prstGeom>
        </p:spPr>
      </p:pic>
    </p:spTree>
    <p:extLst>
      <p:ext uri="{BB962C8B-B14F-4D97-AF65-F5344CB8AC3E}">
        <p14:creationId xmlns:p14="http://schemas.microsoft.com/office/powerpoint/2010/main" val="281601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txBox="1">
            <a:spLocks/>
          </p:cNvSpPr>
          <p:nvPr userDrawn="1"/>
        </p:nvSpPr>
        <p:spPr>
          <a:xfrm>
            <a:off x="8570944" y="6361045"/>
            <a:ext cx="57305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pic>
        <p:nvPicPr>
          <p:cNvPr id="10" name="Picture 2" descr="CII colou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85992" y="6377064"/>
            <a:ext cx="1368288" cy="42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554688" y="6320698"/>
            <a:ext cx="7989752" cy="33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855304" y="6443324"/>
            <a:ext cx="5330688" cy="276999"/>
          </a:xfrm>
          <a:prstGeom prst="rect">
            <a:avLst/>
          </a:prstGeom>
          <a:noFill/>
        </p:spPr>
        <p:txBody>
          <a:bodyPr wrap="square" rtlCol="0">
            <a:spAutoFit/>
          </a:bodyPr>
          <a:lstStyle/>
          <a:p>
            <a:pPr algn="ctr"/>
            <a:r>
              <a:rPr lang="en-US" sz="1200" dirty="0">
                <a:solidFill>
                  <a:schemeClr val="tx1">
                    <a:lumMod val="50000"/>
                    <a:lumOff val="50000"/>
                  </a:schemeClr>
                </a:solidFill>
                <a:latin typeface="Calibri" panose="020F0502020204030204" pitchFamily="34" charset="0"/>
              </a:rPr>
              <a:t>© Confederation of Indian Industry</a:t>
            </a:r>
          </a:p>
        </p:txBody>
      </p:sp>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89" y="6384198"/>
            <a:ext cx="372412" cy="439627"/>
          </a:xfrm>
          <a:prstGeom prst="rect">
            <a:avLst/>
          </a:prstGeom>
        </p:spPr>
      </p:pic>
    </p:spTree>
    <p:extLst>
      <p:ext uri="{BB962C8B-B14F-4D97-AF65-F5344CB8AC3E}">
        <p14:creationId xmlns:p14="http://schemas.microsoft.com/office/powerpoint/2010/main" val="198858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93" y="192265"/>
            <a:ext cx="8330324" cy="576362"/>
          </a:xfrm>
        </p:spPr>
        <p:txBody>
          <a:bodyPr>
            <a:normAutofit/>
          </a:bodyPr>
          <a:lstStyle>
            <a:lvl1pPr>
              <a:defRPr sz="2000" cap="none"/>
            </a:lvl1pPr>
          </a:lstStyle>
          <a:p>
            <a:r>
              <a:rPr lang="en-US" dirty="0"/>
              <a:t>Click to Edit Master Title Style</a:t>
            </a:r>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135722" y="6439646"/>
            <a:ext cx="573056" cy="365125"/>
          </a:xfrm>
        </p:spPr>
        <p:txBody>
          <a:bodyPr/>
          <a:lstStyle>
            <a:lvl1pPr algn="ctr">
              <a:defRPr>
                <a:solidFill>
                  <a:schemeClr val="tx1"/>
                </a:solidFill>
              </a:defRPr>
            </a:lvl1pPr>
          </a:lstStyle>
          <a:p>
            <a:fld id="{D57F1E4F-1CFF-5643-939E-217C01CDF565}" type="slidenum">
              <a:rPr lang="en-US" smtClean="0"/>
              <a:pPr/>
              <a:t>‹#›</a:t>
            </a:fld>
            <a:endParaRPr lang="en-US" dirty="0"/>
          </a:p>
        </p:txBody>
      </p:sp>
      <p:cxnSp>
        <p:nvCxnSpPr>
          <p:cNvPr id="12" name="Straight Connector 11"/>
          <p:cNvCxnSpPr/>
          <p:nvPr userDrawn="1"/>
        </p:nvCxnSpPr>
        <p:spPr>
          <a:xfrm>
            <a:off x="448092" y="6324056"/>
            <a:ext cx="812285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userDrawn="1">
            <p:extLst>
              <p:ext uri="{D42A27DB-BD31-4B8C-83A1-F6EECF244321}">
                <p14:modId xmlns:p14="http://schemas.microsoft.com/office/powerpoint/2010/main" val="2553483395"/>
              </p:ext>
            </p:extLst>
          </p:nvPr>
        </p:nvGraphicFramePr>
        <p:xfrm>
          <a:off x="448092" y="164577"/>
          <a:ext cx="8122851" cy="604050"/>
        </p:xfrm>
        <a:graphic>
          <a:graphicData uri="http://schemas.openxmlformats.org/drawingml/2006/table">
            <a:tbl>
              <a:tblPr firstRow="1" bandRow="1">
                <a:tableStyleId>{3B4B98B0-60AC-42C2-AFA5-B58CD77FA1E5}</a:tableStyleId>
              </a:tblPr>
              <a:tblGrid>
                <a:gridCol w="8122851">
                  <a:extLst>
                    <a:ext uri="{9D8B030D-6E8A-4147-A177-3AD203B41FA5}">
                      <a16:colId xmlns:a16="http://schemas.microsoft.com/office/drawing/2014/main" val="20000"/>
                    </a:ext>
                  </a:extLst>
                </a:gridCol>
              </a:tblGrid>
              <a:tr h="604050">
                <a:tc>
                  <a:txBody>
                    <a:bodyPr/>
                    <a:lstStyle/>
                    <a:p>
                      <a:endParaRPr lang="en-US"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
        <p:nvSpPr>
          <p:cNvPr id="4" name="TextBox 3"/>
          <p:cNvSpPr txBox="1"/>
          <p:nvPr userDrawn="1"/>
        </p:nvSpPr>
        <p:spPr>
          <a:xfrm>
            <a:off x="3250356" y="6483709"/>
            <a:ext cx="2408151" cy="276999"/>
          </a:xfrm>
          <a:prstGeom prst="rect">
            <a:avLst/>
          </a:prstGeom>
          <a:noFill/>
        </p:spPr>
        <p:txBody>
          <a:bodyPr wrap="square" rtlCol="0">
            <a:spAutoFit/>
          </a:bodyPr>
          <a:lstStyle/>
          <a:p>
            <a:pPr algn="ctr"/>
            <a:r>
              <a:rPr lang="en-US" sz="1200" dirty="0">
                <a:solidFill>
                  <a:schemeClr val="tx1">
                    <a:lumMod val="50000"/>
                    <a:lumOff val="50000"/>
                  </a:schemeClr>
                </a:solidFill>
                <a:latin typeface="Calibri" panose="020F0502020204030204" pitchFamily="34" charset="0"/>
              </a:rPr>
              <a:t>© Confederation of Indian Industry</a:t>
            </a:r>
          </a:p>
        </p:txBody>
      </p:sp>
      <p:pic>
        <p:nvPicPr>
          <p:cNvPr id="13" name="Picture 2" descr="http://ciimissionmfg.com/Img/Manufacturing-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47228" y="6483709"/>
            <a:ext cx="1369068" cy="271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1C51EBC-2274-42FD-8666-C38501D0658A}"/>
              </a:ext>
            </a:extLst>
          </p:cNvPr>
          <p:cNvPicPr>
            <a:picLocks noChangeAspect="1"/>
          </p:cNvPicPr>
          <p:nvPr userDrawn="1"/>
        </p:nvPicPr>
        <p:blipFill>
          <a:blip r:embed="rId3"/>
          <a:stretch>
            <a:fillRect/>
          </a:stretch>
        </p:blipFill>
        <p:spPr>
          <a:xfrm>
            <a:off x="448092" y="6386077"/>
            <a:ext cx="439197" cy="443072"/>
          </a:xfrm>
          <a:prstGeom prst="rect">
            <a:avLst/>
          </a:prstGeom>
        </p:spPr>
      </p:pic>
    </p:spTree>
    <p:extLst>
      <p:ext uri="{BB962C8B-B14F-4D97-AF65-F5344CB8AC3E}">
        <p14:creationId xmlns:p14="http://schemas.microsoft.com/office/powerpoint/2010/main" val="165143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087381"/>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360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310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05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56714" y="228664"/>
            <a:ext cx="8238707" cy="7652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253431"/>
            <a:ext cx="7989752" cy="1083329"/>
          </a:xfrm>
        </p:spPr>
        <p:txBody>
          <a:bodyPr/>
          <a:lstStyle/>
          <a:p>
            <a:r>
              <a:rPr lang="en-US"/>
              <a:t>Click to edit Master title style</a:t>
            </a:r>
            <a:endParaRPr lang="en-US" dirty="0"/>
          </a:p>
        </p:txBody>
      </p:sp>
      <p:sp>
        <p:nvSpPr>
          <p:cNvPr id="7" name="Slide Number Placeholder 5"/>
          <p:cNvSpPr txBox="1">
            <a:spLocks/>
          </p:cNvSpPr>
          <p:nvPr userDrawn="1"/>
        </p:nvSpPr>
        <p:spPr>
          <a:xfrm>
            <a:off x="8570944" y="6361045"/>
            <a:ext cx="57305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pic>
        <p:nvPicPr>
          <p:cNvPr id="9" name="Picture 2" descr="CII colou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85992" y="6377064"/>
            <a:ext cx="1368288" cy="42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554688" y="6320698"/>
            <a:ext cx="7989752" cy="335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855304" y="6443324"/>
            <a:ext cx="5330688" cy="276999"/>
          </a:xfrm>
          <a:prstGeom prst="rect">
            <a:avLst/>
          </a:prstGeom>
          <a:noFill/>
        </p:spPr>
        <p:txBody>
          <a:bodyPr wrap="square" rtlCol="0">
            <a:spAutoFit/>
          </a:bodyPr>
          <a:lstStyle/>
          <a:p>
            <a:pPr algn="ctr"/>
            <a:r>
              <a:rPr lang="en-US" sz="1200" dirty="0">
                <a:solidFill>
                  <a:schemeClr val="tx1">
                    <a:lumMod val="50000"/>
                    <a:lumOff val="50000"/>
                  </a:schemeClr>
                </a:solidFill>
                <a:latin typeface="Calibri" panose="020F0502020204030204" pitchFamily="34" charset="0"/>
              </a:rPr>
              <a:t>© Confederation of Indian Industry</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89" y="6384198"/>
            <a:ext cx="372412" cy="439627"/>
          </a:xfrm>
          <a:prstGeom prst="rect">
            <a:avLst/>
          </a:prstGeom>
        </p:spPr>
      </p:pic>
    </p:spTree>
    <p:extLst>
      <p:ext uri="{BB962C8B-B14F-4D97-AF65-F5344CB8AC3E}">
        <p14:creationId xmlns:p14="http://schemas.microsoft.com/office/powerpoint/2010/main" val="157392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570944" y="6361045"/>
            <a:ext cx="57305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schemeClr val="bg1"/>
                </a:solidFill>
              </a:rPr>
              <a:pPr/>
              <a:t>‹#›</a:t>
            </a:fld>
            <a:endParaRPr lang="en-US" dirty="0">
              <a:solidFill>
                <a:schemeClr val="bg1"/>
              </a:solidFill>
            </a:endParaRPr>
          </a:p>
        </p:txBody>
      </p:sp>
      <p:cxnSp>
        <p:nvCxnSpPr>
          <p:cNvPr id="8" name="Straight Connector 7"/>
          <p:cNvCxnSpPr/>
          <p:nvPr userDrawn="1"/>
        </p:nvCxnSpPr>
        <p:spPr>
          <a:xfrm>
            <a:off x="554688" y="6320698"/>
            <a:ext cx="7989752" cy="335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855304" y="6443324"/>
            <a:ext cx="5330688" cy="276999"/>
          </a:xfrm>
          <a:prstGeom prst="rect">
            <a:avLst/>
          </a:prstGeom>
          <a:noFill/>
        </p:spPr>
        <p:txBody>
          <a:bodyPr wrap="square" rtlCol="0">
            <a:spAutoFit/>
          </a:bodyPr>
          <a:lstStyle/>
          <a:p>
            <a:pPr algn="ctr"/>
            <a:r>
              <a:rPr lang="en-US" sz="1200" dirty="0">
                <a:solidFill>
                  <a:schemeClr val="tx1">
                    <a:lumMod val="50000"/>
                    <a:lumOff val="50000"/>
                  </a:schemeClr>
                </a:solidFill>
                <a:latin typeface="Calibri" panose="020F0502020204030204" pitchFamily="34" charset="0"/>
              </a:rPr>
              <a:t>© Confederation of Indian Industry</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689" y="6396898"/>
            <a:ext cx="372412" cy="439627"/>
          </a:xfrm>
          <a:prstGeom prst="rect">
            <a:avLst/>
          </a:prstGeom>
        </p:spPr>
      </p:pic>
      <p:sp>
        <p:nvSpPr>
          <p:cNvPr id="11" name="Slide Number Placeholder 5"/>
          <p:cNvSpPr>
            <a:spLocks noGrp="1"/>
          </p:cNvSpPr>
          <p:nvPr>
            <p:ph type="sldNum" sz="quarter" idx="12"/>
          </p:nvPr>
        </p:nvSpPr>
        <p:spPr>
          <a:xfrm>
            <a:off x="6135722" y="6439646"/>
            <a:ext cx="573056" cy="365125"/>
          </a:xfrm>
        </p:spPr>
        <p:txBody>
          <a:bodyPr/>
          <a:lstStyle>
            <a:lvl1pPr algn="ctr">
              <a:defRPr>
                <a:solidFill>
                  <a:schemeClr val="tx1"/>
                </a:solidFill>
              </a:defRPr>
            </a:lvl1pPr>
          </a:lstStyle>
          <a:p>
            <a:fld id="{D57F1E4F-1CFF-5643-939E-217C01CDF565}" type="slidenum">
              <a:rPr lang="en-US" smtClean="0"/>
              <a:pPr/>
              <a:t>‹#›</a:t>
            </a:fld>
            <a:endParaRPr lang="en-US" dirty="0"/>
          </a:p>
        </p:txBody>
      </p:sp>
      <p:pic>
        <p:nvPicPr>
          <p:cNvPr id="12" name="Picture 2" descr="http://ciimissionmfg.com/Img/Manufacturing-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7228" y="6483709"/>
            <a:ext cx="1369068" cy="27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8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p:cNvSpPr txBox="1">
            <a:spLocks/>
          </p:cNvSpPr>
          <p:nvPr userDrawn="1"/>
        </p:nvSpPr>
        <p:spPr>
          <a:xfrm>
            <a:off x="8570944" y="6361045"/>
            <a:ext cx="57305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pic>
        <p:nvPicPr>
          <p:cNvPr id="12" name="Picture 2" descr="CII colou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85992" y="6377064"/>
            <a:ext cx="1368288" cy="42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userDrawn="1"/>
        </p:nvCxnSpPr>
        <p:spPr>
          <a:xfrm>
            <a:off x="554688" y="6320698"/>
            <a:ext cx="7989752" cy="335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855304" y="6443324"/>
            <a:ext cx="5330688" cy="276999"/>
          </a:xfrm>
          <a:prstGeom prst="rect">
            <a:avLst/>
          </a:prstGeom>
          <a:noFill/>
        </p:spPr>
        <p:txBody>
          <a:bodyPr wrap="square" rtlCol="0">
            <a:spAutoFit/>
          </a:bodyPr>
          <a:lstStyle/>
          <a:p>
            <a:pPr algn="ctr"/>
            <a:r>
              <a:rPr lang="en-US" sz="1200" dirty="0">
                <a:solidFill>
                  <a:schemeClr val="tx1">
                    <a:lumMod val="50000"/>
                    <a:lumOff val="50000"/>
                  </a:schemeClr>
                </a:solidFill>
                <a:latin typeface="Calibri" panose="020F0502020204030204" pitchFamily="34" charset="0"/>
              </a:rPr>
              <a:t>© Confederation of Indian Industry</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89" y="6384198"/>
            <a:ext cx="372412" cy="439627"/>
          </a:xfrm>
          <a:prstGeom prst="rect">
            <a:avLst/>
          </a:prstGeom>
        </p:spPr>
      </p:pic>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6368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8570944" y="6361045"/>
            <a:ext cx="57305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pic>
        <p:nvPicPr>
          <p:cNvPr id="10" name="Picture 2" descr="CII colou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85992" y="6377064"/>
            <a:ext cx="1368288" cy="42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554688" y="6320698"/>
            <a:ext cx="7989752" cy="33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855304" y="6443324"/>
            <a:ext cx="5330688" cy="276999"/>
          </a:xfrm>
          <a:prstGeom prst="rect">
            <a:avLst/>
          </a:prstGeom>
          <a:noFill/>
        </p:spPr>
        <p:txBody>
          <a:bodyPr wrap="square" rtlCol="0">
            <a:spAutoFit/>
          </a:bodyPr>
          <a:lstStyle/>
          <a:p>
            <a:pPr algn="ctr"/>
            <a:r>
              <a:rPr lang="en-US" sz="1200" dirty="0">
                <a:solidFill>
                  <a:schemeClr val="tx1">
                    <a:lumMod val="50000"/>
                    <a:lumOff val="50000"/>
                  </a:schemeClr>
                </a:solidFill>
                <a:latin typeface="Calibri" panose="020F0502020204030204" pitchFamily="34" charset="0"/>
              </a:rPr>
              <a:t>© Confederation of Indian Industry</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89" y="6384198"/>
            <a:ext cx="372412" cy="439627"/>
          </a:xfrm>
          <a:prstGeom prst="rect">
            <a:avLst/>
          </a:prstGeom>
        </p:spPr>
      </p:pic>
    </p:spTree>
    <p:extLst>
      <p:ext uri="{BB962C8B-B14F-4D97-AF65-F5344CB8AC3E}">
        <p14:creationId xmlns:p14="http://schemas.microsoft.com/office/powerpoint/2010/main" val="125310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l">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6063116" y="5956136"/>
            <a:ext cx="770468" cy="365125"/>
          </a:xfrm>
          <a:prstGeom prst="rect">
            <a:avLst/>
          </a:prstGeom>
        </p:spPr>
        <p:txBody>
          <a:bodyPr vert="horz" lIns="91440" tIns="45720" rIns="91440" bIns="45720" rtlCol="0" anchor="ctr"/>
          <a:lstStyle>
            <a:lvl1pPr algn="r">
              <a:defRPr sz="9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2599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683" y="2503357"/>
            <a:ext cx="7989752" cy="1014354"/>
          </a:xfrm>
        </p:spPr>
        <p:txBody>
          <a:bodyPr>
            <a:noAutofit/>
          </a:bodyPr>
          <a:lstStyle/>
          <a:p>
            <a:r>
              <a:rPr lang="en-IN" sz="2800" b="1" dirty="0">
                <a:latin typeface="Arial" panose="020B0604020202020204" pitchFamily="34" charset="0"/>
                <a:cs typeface="Arial" panose="020B0604020202020204" pitchFamily="34" charset="0"/>
              </a:rPr>
              <a:t>Smart Manufacturing in the context of the Indian Manufacturing Ecology</a:t>
            </a:r>
            <a:br>
              <a:rPr lang="en-IN" sz="2800" b="1" dirty="0">
                <a:latin typeface="Arial" panose="020B0604020202020204" pitchFamily="34" charset="0"/>
                <a:cs typeface="Arial" panose="020B0604020202020204" pitchFamily="34" charset="0"/>
              </a:rPr>
            </a:br>
            <a:r>
              <a:rPr lang="en-IN" sz="2000" dirty="0">
                <a:latin typeface="Arial" panose="020B0604020202020204" pitchFamily="34" charset="0"/>
                <a:cs typeface="Arial" panose="020B0604020202020204" pitchFamily="34" charset="0"/>
              </a:rPr>
              <a:t>Background Presentation</a:t>
            </a:r>
            <a:endParaRPr lang="en-US" sz="1600" dirty="0"/>
          </a:p>
        </p:txBody>
      </p:sp>
      <p:sp>
        <p:nvSpPr>
          <p:cNvPr id="7" name="Title 1"/>
          <p:cNvSpPr txBox="1">
            <a:spLocks/>
          </p:cNvSpPr>
          <p:nvPr/>
        </p:nvSpPr>
        <p:spPr>
          <a:xfrm>
            <a:off x="444683" y="3119528"/>
            <a:ext cx="7989752" cy="1504844"/>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6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pPr>
            <a:endParaRPr lang="en-US" altLang="en-US" sz="2000" dirty="0">
              <a:solidFill>
                <a:schemeClr val="accent3">
                  <a:lumMod val="50000"/>
                </a:schemeClr>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
        <p:nvSpPr>
          <p:cNvPr id="9" name="TextBox 8"/>
          <p:cNvSpPr txBox="1"/>
          <p:nvPr/>
        </p:nvSpPr>
        <p:spPr>
          <a:xfrm>
            <a:off x="3235483" y="6483709"/>
            <a:ext cx="2408151" cy="276999"/>
          </a:xfrm>
          <a:prstGeom prst="rect">
            <a:avLst/>
          </a:prstGeom>
          <a:noFill/>
        </p:spPr>
        <p:txBody>
          <a:bodyPr wrap="square" rtlCol="0">
            <a:spAutoFit/>
          </a:bodyPr>
          <a:lstStyle/>
          <a:p>
            <a:pPr algn="ctr"/>
            <a:r>
              <a:rPr lang="en-US" sz="1200" dirty="0">
                <a:solidFill>
                  <a:schemeClr val="tx1">
                    <a:lumMod val="50000"/>
                    <a:lumOff val="50000"/>
                  </a:schemeClr>
                </a:solidFill>
                <a:latin typeface="Calibri" panose="020F0502020204030204" pitchFamily="34" charset="0"/>
              </a:rPr>
              <a:t>© Confederation of Indian Industry</a:t>
            </a:r>
          </a:p>
        </p:txBody>
      </p:sp>
      <p:pic>
        <p:nvPicPr>
          <p:cNvPr id="11" name="Picture 2" descr="http://ciimissionmfg.com/Img/Manufacturin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394" y="614168"/>
            <a:ext cx="2934041" cy="582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1C51EBC-2274-42FD-8666-C38501D0658A}"/>
              </a:ext>
            </a:extLst>
          </p:cNvPr>
          <p:cNvPicPr>
            <a:picLocks noChangeAspect="1"/>
          </p:cNvPicPr>
          <p:nvPr/>
        </p:nvPicPr>
        <p:blipFill>
          <a:blip r:embed="rId4"/>
          <a:stretch>
            <a:fillRect/>
          </a:stretch>
        </p:blipFill>
        <p:spPr>
          <a:xfrm>
            <a:off x="709349" y="413791"/>
            <a:ext cx="974309" cy="982905"/>
          </a:xfrm>
          <a:prstGeom prst="rect">
            <a:avLst/>
          </a:prstGeom>
        </p:spPr>
      </p:pic>
    </p:spTree>
    <p:extLst>
      <p:ext uri="{BB962C8B-B14F-4D97-AF65-F5344CB8AC3E}">
        <p14:creationId xmlns:p14="http://schemas.microsoft.com/office/powerpoint/2010/main" val="365753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48092" y="192265"/>
            <a:ext cx="8492707" cy="576362"/>
          </a:xfrm>
        </p:spPr>
        <p:txBody>
          <a:bodyPr anchor="ctr">
            <a:noAutofit/>
          </a:bodyPr>
          <a:lstStyle/>
          <a:p>
            <a:pPr>
              <a:lnSpc>
                <a:spcPts val="2000"/>
              </a:lnSpc>
              <a:spcBef>
                <a:spcPts val="300"/>
              </a:spcBef>
            </a:pPr>
            <a:r>
              <a:rPr lang="en-IN" sz="2400" b="1" dirty="0">
                <a:solidFill>
                  <a:schemeClr val="tx2"/>
                </a:solidFill>
                <a:latin typeface="Calibri" panose="020F0502020204030204" pitchFamily="34" charset="0"/>
              </a:rPr>
              <a:t>… and, thus, the core of the Hon’ble PM’s Vision for Make in India</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1" name="Content Placeholder 2"/>
          <p:cNvSpPr>
            <a:spLocks noGrp="1"/>
          </p:cNvSpPr>
          <p:nvPr>
            <p:ph idx="1"/>
          </p:nvPr>
        </p:nvSpPr>
        <p:spPr>
          <a:xfrm>
            <a:off x="581192" y="2434975"/>
            <a:ext cx="7989752" cy="3631996"/>
          </a:xfrm>
        </p:spPr>
        <p:txBody>
          <a:bodyPr>
            <a:noAutofit/>
          </a:bodyPr>
          <a:lstStyle/>
          <a:p>
            <a:pPr marL="0" indent="0">
              <a:buNone/>
            </a:pPr>
            <a:r>
              <a:rPr lang="en-IN" sz="1600" i="1" dirty="0">
                <a:solidFill>
                  <a:schemeClr val="tx1"/>
                </a:solidFill>
                <a:latin typeface="Arial" panose="020B0604020202020204" pitchFamily="34" charset="0"/>
                <a:cs typeface="Arial" panose="020B0604020202020204" pitchFamily="34" charset="0"/>
              </a:rPr>
              <a:t>“</a:t>
            </a:r>
            <a:r>
              <a:rPr lang="en-IN" sz="1600" b="1" i="1" dirty="0">
                <a:solidFill>
                  <a:schemeClr val="tx1"/>
                </a:solidFill>
                <a:latin typeface="Arial" panose="020B0604020202020204" pitchFamily="34" charset="0"/>
                <a:cs typeface="Arial" panose="020B0604020202020204" pitchFamily="34" charset="0"/>
              </a:rPr>
              <a:t>If we have to develop a balance between imports and exports</a:t>
            </a:r>
            <a:r>
              <a:rPr lang="en-IN" sz="1600" i="1" dirty="0">
                <a:solidFill>
                  <a:schemeClr val="tx1"/>
                </a:solidFill>
                <a:latin typeface="Arial" panose="020B0604020202020204" pitchFamily="34" charset="0"/>
                <a:cs typeface="Arial" panose="020B0604020202020204" pitchFamily="34" charset="0"/>
              </a:rPr>
              <a:t>, we will have to strengthen manufacturing sector. If we have to </a:t>
            </a:r>
            <a:r>
              <a:rPr lang="en-IN" sz="1600" b="1" i="1" dirty="0">
                <a:solidFill>
                  <a:schemeClr val="tx1"/>
                </a:solidFill>
                <a:latin typeface="Arial" panose="020B0604020202020204" pitchFamily="34" charset="0"/>
                <a:cs typeface="Arial" panose="020B0604020202020204" pitchFamily="34" charset="0"/>
              </a:rPr>
              <a:t>put in use the education</a:t>
            </a:r>
            <a:r>
              <a:rPr lang="en-IN" sz="1600" i="1" dirty="0">
                <a:solidFill>
                  <a:schemeClr val="tx1"/>
                </a:solidFill>
                <a:latin typeface="Arial" panose="020B0604020202020204" pitchFamily="34" charset="0"/>
                <a:cs typeface="Arial" panose="020B0604020202020204" pitchFamily="34" charset="0"/>
              </a:rPr>
              <a:t>, the </a:t>
            </a:r>
            <a:r>
              <a:rPr lang="en-IN" sz="1600" b="1" i="1" dirty="0">
                <a:solidFill>
                  <a:schemeClr val="tx1"/>
                </a:solidFill>
                <a:latin typeface="Arial" panose="020B0604020202020204" pitchFamily="34" charset="0"/>
                <a:cs typeface="Arial" panose="020B0604020202020204" pitchFamily="34" charset="0"/>
              </a:rPr>
              <a:t>capability of the youth</a:t>
            </a:r>
            <a:r>
              <a:rPr lang="en-IN" sz="1600" i="1" dirty="0">
                <a:solidFill>
                  <a:schemeClr val="tx1"/>
                </a:solidFill>
                <a:latin typeface="Arial" panose="020B0604020202020204" pitchFamily="34" charset="0"/>
                <a:cs typeface="Arial" panose="020B0604020202020204" pitchFamily="34" charset="0"/>
              </a:rPr>
              <a:t>, </a:t>
            </a:r>
            <a:r>
              <a:rPr lang="en-IN" sz="2000" b="1" i="1" dirty="0">
                <a:solidFill>
                  <a:srgbClr val="FF0000"/>
                </a:solidFill>
                <a:latin typeface="Arial" panose="020B0604020202020204" pitchFamily="34" charset="0"/>
                <a:cs typeface="Arial" panose="020B0604020202020204" pitchFamily="34" charset="0"/>
              </a:rPr>
              <a:t>we will have to go for manufacturing sector </a:t>
            </a:r>
            <a:r>
              <a:rPr lang="en-IN" sz="1600" i="1" dirty="0">
                <a:solidFill>
                  <a:schemeClr val="tx1"/>
                </a:solidFill>
                <a:latin typeface="Arial" panose="020B0604020202020204" pitchFamily="34" charset="0"/>
                <a:cs typeface="Arial" panose="020B0604020202020204" pitchFamily="34" charset="0"/>
              </a:rPr>
              <a:t>and for this Hindustan also will have to lend its full strength, but we also invite world powers. Therefore I want to appeal [to] all the people world over… “Come, make in India”, “Come, manufacture in India”. Sell in any country of the world but manufacture here. We have </a:t>
            </a:r>
            <a:r>
              <a:rPr lang="en-IN" sz="1600" b="1" i="1" dirty="0">
                <a:solidFill>
                  <a:schemeClr val="tx1"/>
                </a:solidFill>
                <a:latin typeface="Arial" panose="020B0604020202020204" pitchFamily="34" charset="0"/>
                <a:cs typeface="Arial" panose="020B0604020202020204" pitchFamily="34" charset="0"/>
              </a:rPr>
              <a:t>got skill, talent, discipline, and determination </a:t>
            </a:r>
            <a:r>
              <a:rPr lang="en-IN" sz="1600" i="1" dirty="0">
                <a:solidFill>
                  <a:schemeClr val="tx1"/>
                </a:solidFill>
                <a:latin typeface="Arial" panose="020B0604020202020204" pitchFamily="34" charset="0"/>
                <a:cs typeface="Arial" panose="020B0604020202020204" pitchFamily="34" charset="0"/>
              </a:rPr>
              <a:t>to do something… “Come, Make in India”</a:t>
            </a:r>
            <a:r>
              <a:rPr lang="en-IN" sz="1600" b="1" i="1" dirty="0">
                <a:solidFill>
                  <a:schemeClr val="tx1"/>
                </a:solidFill>
                <a:latin typeface="Arial" panose="020B0604020202020204" pitchFamily="34" charset="0"/>
                <a:cs typeface="Arial" panose="020B0604020202020204" pitchFamily="34" charset="0"/>
              </a:rPr>
              <a:t>.</a:t>
            </a:r>
          </a:p>
          <a:p>
            <a:pPr marL="0" indent="0">
              <a:buNone/>
            </a:pPr>
            <a:endParaRPr lang="en-US" sz="1600" dirty="0">
              <a:solidFill>
                <a:schemeClr val="bg1">
                  <a:lumMod val="65000"/>
                </a:schemeClr>
              </a:solidFill>
              <a:latin typeface="Arial" panose="020B0604020202020204" pitchFamily="34" charset="0"/>
              <a:cs typeface="Arial" panose="020B0604020202020204" pitchFamily="34" charset="0"/>
            </a:endParaRPr>
          </a:p>
          <a:p>
            <a:pPr marL="0" indent="0" algn="ctr">
              <a:spcBef>
                <a:spcPts val="0"/>
              </a:spcBef>
              <a:spcAft>
                <a:spcPts val="0"/>
              </a:spcAft>
              <a:buNone/>
            </a:pPr>
            <a:r>
              <a:rPr lang="en-US" sz="1600" dirty="0">
                <a:solidFill>
                  <a:schemeClr val="bg1">
                    <a:lumMod val="65000"/>
                  </a:schemeClr>
                </a:solidFill>
                <a:latin typeface="Arial" panose="020B0604020202020204" pitchFamily="34" charset="0"/>
                <a:cs typeface="Arial" panose="020B0604020202020204" pitchFamily="34" charset="0"/>
              </a:rPr>
              <a:t>- Excerpt from Hon’ble Prime Minister Shri Narendra Modi’s speech on the Independence day of India, 15 August 2014, New Delhi</a:t>
            </a:r>
            <a:endParaRPr lang="en-IN" sz="1600" dirty="0">
              <a:solidFill>
                <a:schemeClr val="bg1">
                  <a:lumMod val="65000"/>
                </a:schemeClr>
              </a:solidFill>
              <a:latin typeface="Arial" panose="020B0604020202020204" pitchFamily="34" charset="0"/>
              <a:cs typeface="Arial" panose="020B0604020202020204" pitchFamily="34" charset="0"/>
            </a:endParaRPr>
          </a:p>
        </p:txBody>
      </p:sp>
      <p:pic>
        <p:nvPicPr>
          <p:cNvPr id="192514" name="Picture 2" descr="http://images.indianexpress.com/2016/07/m_id_441376_modi-main.jpg"/>
          <p:cNvPicPr>
            <a:picLocks noChangeAspect="1" noChangeArrowheads="1"/>
          </p:cNvPicPr>
          <p:nvPr/>
        </p:nvPicPr>
        <p:blipFill>
          <a:blip r:embed="rId3"/>
          <a:srcRect/>
          <a:stretch>
            <a:fillRect/>
          </a:stretch>
        </p:blipFill>
        <p:spPr bwMode="auto">
          <a:xfrm>
            <a:off x="3341866" y="1196120"/>
            <a:ext cx="2468404" cy="1372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a:extLst>
              <a:ext uri="{FF2B5EF4-FFF2-40B4-BE49-F238E27FC236}">
                <a16:creationId xmlns:a16="http://schemas.microsoft.com/office/drawing/2014/main" id="{4B9DF573-D53C-4947-86BE-68926DEDE481}"/>
              </a:ext>
            </a:extLst>
          </p:cNvPr>
          <p:cNvSpPr/>
          <p:nvPr/>
        </p:nvSpPr>
        <p:spPr>
          <a:xfrm>
            <a:off x="4933435" y="-66815"/>
            <a:ext cx="3749744"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Significance of manufacturing to the Indian economy</a:t>
            </a:r>
          </a:p>
        </p:txBody>
      </p:sp>
    </p:spTree>
    <p:extLst>
      <p:ext uri="{BB962C8B-B14F-4D97-AF65-F5344CB8AC3E}">
        <p14:creationId xmlns:p14="http://schemas.microsoft.com/office/powerpoint/2010/main" val="261911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p:txBody>
          <a:bodyPr anchor="ctr">
            <a:noAutofit/>
          </a:bodyPr>
          <a:lstStyle/>
          <a:p>
            <a:pPr>
              <a:lnSpc>
                <a:spcPts val="2000"/>
              </a:lnSpc>
              <a:spcBef>
                <a:spcPts val="300"/>
              </a:spcBef>
            </a:pPr>
            <a:r>
              <a:rPr lang="en-IN" sz="2400" b="1" dirty="0">
                <a:solidFill>
                  <a:schemeClr val="tx2"/>
                </a:solidFill>
                <a:latin typeface="Calibri" panose="020F0502020204030204" pitchFamily="34" charset="0"/>
              </a:rPr>
              <a:t>And rightly so…</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21" name="Chart 20"/>
          <p:cNvGraphicFramePr/>
          <p:nvPr>
            <p:extLst/>
          </p:nvPr>
        </p:nvGraphicFramePr>
        <p:xfrm>
          <a:off x="448094" y="1696633"/>
          <a:ext cx="4098506" cy="387271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448093" y="5867400"/>
            <a:ext cx="8330324" cy="461665"/>
          </a:xfrm>
          <a:prstGeom prst="rect">
            <a:avLst/>
          </a:prstGeom>
          <a:noFill/>
        </p:spPr>
        <p:txBody>
          <a:bodyPr wrap="square" rtlCol="0">
            <a:spAutoFit/>
          </a:bodyPr>
          <a:lstStyle/>
          <a:p>
            <a:pPr marL="342900" indent="-342900">
              <a:buAutoNum type="arabicPlain"/>
            </a:pPr>
            <a:r>
              <a:rPr lang="en-US" sz="1200" dirty="0"/>
              <a:t>Figures are as per April 2014</a:t>
            </a:r>
          </a:p>
          <a:p>
            <a:pPr marL="342900" indent="-342900">
              <a:buAutoNum type="arabicPlain"/>
            </a:pPr>
            <a:r>
              <a:rPr lang="en-US" sz="1200" dirty="0"/>
              <a:t>Source US Bureau of Economic analysis, Annual Input – output tables</a:t>
            </a:r>
            <a:endParaRPr lang="en-IN" sz="1200" dirty="0"/>
          </a:p>
        </p:txBody>
      </p:sp>
      <p:sp>
        <p:nvSpPr>
          <p:cNvPr id="23" name="TextBox 22"/>
          <p:cNvSpPr txBox="1"/>
          <p:nvPr/>
        </p:nvSpPr>
        <p:spPr>
          <a:xfrm>
            <a:off x="342901" y="1035859"/>
            <a:ext cx="4416838"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Economic activity generated by </a:t>
            </a:r>
          </a:p>
          <a:p>
            <a:pPr algn="ctr"/>
            <a:r>
              <a:rPr lang="en-US" sz="1400" b="1" dirty="0">
                <a:latin typeface="Arial" panose="020B0604020202020204" pitchFamily="34" charset="0"/>
                <a:cs typeface="Arial" panose="020B0604020202020204" pitchFamily="34" charset="0"/>
              </a:rPr>
              <a:t>$1 of sector GDP</a:t>
            </a:r>
            <a:endParaRPr lang="en-IN" sz="1400" b="1" baseline="300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USA | April 2012-2014</a:t>
            </a:r>
          </a:p>
        </p:txBody>
      </p:sp>
      <p:sp>
        <p:nvSpPr>
          <p:cNvPr id="27" name="Rectangle 26"/>
          <p:cNvSpPr/>
          <p:nvPr/>
        </p:nvSpPr>
        <p:spPr>
          <a:xfrm>
            <a:off x="448094" y="1035860"/>
            <a:ext cx="4117032" cy="4786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0" name="Group 39"/>
          <p:cNvGrpSpPr/>
          <p:nvPr/>
        </p:nvGrpSpPr>
        <p:grpSpPr>
          <a:xfrm>
            <a:off x="4958644" y="1037717"/>
            <a:ext cx="3758636" cy="1192928"/>
            <a:chOff x="4775764" y="1028091"/>
            <a:chExt cx="3758636" cy="1192928"/>
          </a:xfrm>
        </p:grpSpPr>
        <p:sp>
          <p:nvSpPr>
            <p:cNvPr id="32" name="Chevron 31"/>
            <p:cNvSpPr/>
            <p:nvPr/>
          </p:nvSpPr>
          <p:spPr>
            <a:xfrm>
              <a:off x="6529990" y="1137466"/>
              <a:ext cx="187445" cy="3635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0474" name="Picture 10" descr="http://ppmegahelpsite.com/v7/wp-content/uploads/2014/05/goldcoin.gif"/>
            <p:cNvPicPr>
              <a:picLocks noChangeAspect="1" noChangeArrowheads="1"/>
            </p:cNvPicPr>
            <p:nvPr/>
          </p:nvPicPr>
          <p:blipFill>
            <a:blip r:embed="rId4"/>
            <a:srcRect/>
            <a:stretch>
              <a:fillRect/>
            </a:stretch>
          </p:blipFill>
          <p:spPr bwMode="auto">
            <a:xfrm>
              <a:off x="5273378" y="1028091"/>
              <a:ext cx="757026" cy="582328"/>
            </a:xfrm>
            <a:prstGeom prst="rect">
              <a:avLst/>
            </a:prstGeom>
            <a:noFill/>
          </p:spPr>
        </p:pic>
        <p:grpSp>
          <p:nvGrpSpPr>
            <p:cNvPr id="38" name="Group 37"/>
            <p:cNvGrpSpPr/>
            <p:nvPr/>
          </p:nvGrpSpPr>
          <p:grpSpPr>
            <a:xfrm>
              <a:off x="7138018" y="1028091"/>
              <a:ext cx="1103665" cy="582328"/>
              <a:chOff x="7011184" y="1054986"/>
              <a:chExt cx="1103665" cy="582328"/>
            </a:xfrm>
          </p:grpSpPr>
          <p:pic>
            <p:nvPicPr>
              <p:cNvPr id="31" name="Picture 10" descr="http://ppmegahelpsite.com/v7/wp-content/uploads/2014/05/goldcoin.gif"/>
              <p:cNvPicPr>
                <a:picLocks noChangeAspect="1" noChangeArrowheads="1"/>
              </p:cNvPicPr>
              <p:nvPr/>
            </p:nvPicPr>
            <p:blipFill>
              <a:blip r:embed="rId5"/>
              <a:srcRect/>
              <a:stretch>
                <a:fillRect/>
              </a:stretch>
            </p:blipFill>
            <p:spPr bwMode="auto">
              <a:xfrm>
                <a:off x="7357823" y="1054986"/>
                <a:ext cx="757026" cy="582328"/>
              </a:xfrm>
              <a:prstGeom prst="rect">
                <a:avLst/>
              </a:prstGeom>
              <a:noFill/>
            </p:spPr>
          </p:pic>
          <p:pic>
            <p:nvPicPr>
              <p:cNvPr id="30" name="Picture 10" descr="http://ppmegahelpsite.com/v7/wp-content/uploads/2014/05/goldcoin.gif"/>
              <p:cNvPicPr>
                <a:picLocks noChangeAspect="1" noChangeArrowheads="1"/>
              </p:cNvPicPr>
              <p:nvPr/>
            </p:nvPicPr>
            <p:blipFill>
              <a:blip r:embed="rId5"/>
              <a:srcRect/>
              <a:stretch>
                <a:fillRect/>
              </a:stretch>
            </p:blipFill>
            <p:spPr bwMode="auto">
              <a:xfrm>
                <a:off x="7210089" y="1054986"/>
                <a:ext cx="757026" cy="582328"/>
              </a:xfrm>
              <a:prstGeom prst="rect">
                <a:avLst/>
              </a:prstGeom>
              <a:noFill/>
            </p:spPr>
          </p:pic>
          <p:pic>
            <p:nvPicPr>
              <p:cNvPr id="33" name="Picture 10" descr="http://ppmegahelpsite.com/v7/wp-content/uploads/2014/05/goldcoin.gif"/>
              <p:cNvPicPr>
                <a:picLocks noChangeAspect="1" noChangeArrowheads="1"/>
              </p:cNvPicPr>
              <p:nvPr/>
            </p:nvPicPr>
            <p:blipFill>
              <a:blip r:embed="rId5"/>
              <a:srcRect/>
              <a:stretch>
                <a:fillRect/>
              </a:stretch>
            </p:blipFill>
            <p:spPr bwMode="auto">
              <a:xfrm>
                <a:off x="7011184" y="1054986"/>
                <a:ext cx="757026" cy="582328"/>
              </a:xfrm>
              <a:prstGeom prst="rect">
                <a:avLst/>
              </a:prstGeom>
              <a:noFill/>
            </p:spPr>
          </p:pic>
        </p:grpSp>
        <p:sp>
          <p:nvSpPr>
            <p:cNvPr id="35" name="TextBox 34"/>
            <p:cNvSpPr txBox="1"/>
            <p:nvPr/>
          </p:nvSpPr>
          <p:spPr>
            <a:xfrm>
              <a:off x="4775764" y="1697799"/>
              <a:ext cx="1614278" cy="523220"/>
            </a:xfrm>
            <a:prstGeom prst="rect">
              <a:avLst/>
            </a:prstGeom>
            <a:noFill/>
          </p:spPr>
          <p:txBody>
            <a:bodyPr wrap="square" rtlCol="0">
              <a:spAutoFit/>
            </a:bodyPr>
            <a:lstStyle/>
            <a:p>
              <a:pPr algn="ctr"/>
              <a:r>
                <a:rPr lang="en-US" sz="1400" b="1" dirty="0">
                  <a:latin typeface="Arial" pitchFamily="34" charset="0"/>
                  <a:cs typeface="Arial" pitchFamily="34" charset="0"/>
                </a:rPr>
                <a:t>$ 1 in manufacturing </a:t>
              </a:r>
            </a:p>
          </p:txBody>
        </p:sp>
        <p:sp>
          <p:nvSpPr>
            <p:cNvPr id="37" name="TextBox 36"/>
            <p:cNvSpPr txBox="1"/>
            <p:nvPr/>
          </p:nvSpPr>
          <p:spPr>
            <a:xfrm>
              <a:off x="6845300" y="1687007"/>
              <a:ext cx="1689100" cy="523220"/>
            </a:xfrm>
            <a:prstGeom prst="rect">
              <a:avLst/>
            </a:prstGeom>
            <a:noFill/>
          </p:spPr>
          <p:txBody>
            <a:bodyPr wrap="square" rtlCol="0">
              <a:spAutoFit/>
            </a:bodyPr>
            <a:lstStyle>
              <a:defPPr>
                <a:defRPr lang="en-US"/>
              </a:defPPr>
              <a:lvl1pPr algn="ctr">
                <a:defRPr sz="1050" b="1"/>
              </a:lvl1pPr>
            </a:lstStyle>
            <a:p>
              <a:r>
                <a:rPr lang="en-US" sz="1400" dirty="0">
                  <a:latin typeface="Arial" pitchFamily="34" charset="0"/>
                  <a:cs typeface="Arial" pitchFamily="34" charset="0"/>
                </a:rPr>
                <a:t>$ 1.33 in economy</a:t>
              </a:r>
            </a:p>
          </p:txBody>
        </p:sp>
      </p:grpSp>
      <p:grpSp>
        <p:nvGrpSpPr>
          <p:cNvPr id="51" name="Group 50"/>
          <p:cNvGrpSpPr/>
          <p:nvPr/>
        </p:nvGrpSpPr>
        <p:grpSpPr>
          <a:xfrm>
            <a:off x="4960085" y="2514600"/>
            <a:ext cx="3830855" cy="3277981"/>
            <a:chOff x="4960085" y="2514600"/>
            <a:chExt cx="3830855" cy="3277981"/>
          </a:xfrm>
        </p:grpSpPr>
        <p:sp>
          <p:nvSpPr>
            <p:cNvPr id="29" name="Rectangle 28"/>
            <p:cNvSpPr/>
            <p:nvPr/>
          </p:nvSpPr>
          <p:spPr>
            <a:xfrm>
              <a:off x="4960085" y="2514600"/>
              <a:ext cx="3830855" cy="32779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itchFamily="34" charset="0"/>
                <a:cs typeface="Arial" pitchFamily="34" charset="0"/>
              </a:endParaRPr>
            </a:p>
          </p:txBody>
        </p:sp>
        <p:sp>
          <p:nvSpPr>
            <p:cNvPr id="25" name="Double Wave 24"/>
            <p:cNvSpPr/>
            <p:nvPr/>
          </p:nvSpPr>
          <p:spPr>
            <a:xfrm>
              <a:off x="5145835" y="2667562"/>
              <a:ext cx="3459354" cy="2871376"/>
            </a:xfrm>
            <a:prstGeom prst="doubleWav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a:solidFill>
                    <a:schemeClr val="tx1"/>
                  </a:solidFill>
                  <a:latin typeface="Arial" pitchFamily="34" charset="0"/>
                  <a:cs typeface="Arial" pitchFamily="34" charset="0"/>
                </a:rPr>
                <a:t>‘</a:t>
              </a:r>
              <a:r>
                <a:rPr lang="en-IN" sz="1400" b="1" i="1" dirty="0">
                  <a:solidFill>
                    <a:schemeClr val="tx1"/>
                  </a:solidFill>
                  <a:latin typeface="Arial" pitchFamily="34" charset="0"/>
                  <a:cs typeface="Arial" pitchFamily="34" charset="0"/>
                </a:rPr>
                <a:t>Every job created in manufacturing has a multiplier effect of 2-3X additional jobs in related activities’.</a:t>
              </a:r>
            </a:p>
            <a:p>
              <a:pPr algn="ctr"/>
              <a:endParaRPr lang="en-IN" sz="1200" b="1" i="1" dirty="0">
                <a:solidFill>
                  <a:schemeClr val="tx1"/>
                </a:solidFill>
                <a:latin typeface="Arial" pitchFamily="34" charset="0"/>
                <a:cs typeface="Arial" pitchFamily="34" charset="0"/>
              </a:endParaRPr>
            </a:p>
            <a:p>
              <a:pPr algn="r"/>
              <a:r>
                <a:rPr lang="en-US" sz="1000" i="1" dirty="0">
                  <a:solidFill>
                    <a:schemeClr val="tx1"/>
                  </a:solidFill>
                  <a:latin typeface="Arial" pitchFamily="34" charset="0"/>
                  <a:cs typeface="Arial" pitchFamily="34" charset="0"/>
                </a:rPr>
                <a:t>- National Manufacturing Policy 2011, </a:t>
              </a:r>
              <a:r>
                <a:rPr lang="en-US" sz="1000" i="1" dirty="0" err="1">
                  <a:solidFill>
                    <a:schemeClr val="tx1"/>
                  </a:solidFill>
                  <a:latin typeface="Arial" pitchFamily="34" charset="0"/>
                  <a:cs typeface="Arial" pitchFamily="34" charset="0"/>
                </a:rPr>
                <a:t>GoI</a:t>
              </a:r>
              <a:endParaRPr lang="en-US" sz="1000" i="1" dirty="0">
                <a:solidFill>
                  <a:schemeClr val="tx1"/>
                </a:solidFill>
                <a:latin typeface="Arial" pitchFamily="34" charset="0"/>
                <a:cs typeface="Arial" pitchFamily="34" charset="0"/>
              </a:endParaRPr>
            </a:p>
            <a:p>
              <a:pPr algn="ctr"/>
              <a:endParaRPr lang="en-IN" sz="1200" b="1" i="1" dirty="0">
                <a:solidFill>
                  <a:schemeClr val="tx1"/>
                </a:solidFill>
                <a:latin typeface="Arial" pitchFamily="34" charset="0"/>
                <a:cs typeface="Arial" pitchFamily="34" charset="0"/>
              </a:endParaRPr>
            </a:p>
            <a:p>
              <a:pPr algn="ctr"/>
              <a:endParaRPr lang="en-US" sz="1200" b="1" i="1" dirty="0">
                <a:solidFill>
                  <a:schemeClr val="tx1"/>
                </a:solidFill>
                <a:latin typeface="Arial" pitchFamily="34" charset="0"/>
                <a:cs typeface="Arial" pitchFamily="34" charset="0"/>
              </a:endParaRPr>
            </a:p>
          </p:txBody>
        </p:sp>
        <p:grpSp>
          <p:nvGrpSpPr>
            <p:cNvPr id="50" name="Group 49"/>
            <p:cNvGrpSpPr/>
            <p:nvPr/>
          </p:nvGrpSpPr>
          <p:grpSpPr>
            <a:xfrm>
              <a:off x="5036126" y="4805412"/>
              <a:ext cx="3678773" cy="903203"/>
              <a:chOff x="5048284" y="4805412"/>
              <a:chExt cx="3678773" cy="903203"/>
            </a:xfrm>
          </p:grpSpPr>
          <p:sp>
            <p:nvSpPr>
              <p:cNvPr id="12" name="Chevron 11"/>
              <p:cNvSpPr/>
              <p:nvPr/>
            </p:nvSpPr>
            <p:spPr>
              <a:xfrm>
                <a:off x="5984822" y="5066434"/>
                <a:ext cx="265048" cy="38115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latin typeface="Arial" pitchFamily="34" charset="0"/>
                  <a:cs typeface="Arial" pitchFamily="34" charset="0"/>
                </a:endParaRPr>
              </a:p>
            </p:txBody>
          </p:sp>
          <p:pic>
            <p:nvPicPr>
              <p:cNvPr id="13" name="Picture 2" descr="http://findicons.com/files/icons/730/soft/128/user_male.png"/>
              <p:cNvPicPr>
                <a:picLocks noChangeAspect="1" noChangeArrowheads="1"/>
              </p:cNvPicPr>
              <p:nvPr/>
            </p:nvPicPr>
            <p:blipFill>
              <a:blip r:embed="rId6"/>
              <a:srcRect/>
              <a:stretch>
                <a:fillRect/>
              </a:stretch>
            </p:blipFill>
            <p:spPr bwMode="auto">
              <a:xfrm>
                <a:off x="6293795" y="4851791"/>
                <a:ext cx="810444" cy="810445"/>
              </a:xfrm>
              <a:prstGeom prst="rect">
                <a:avLst/>
              </a:prstGeom>
              <a:noFill/>
            </p:spPr>
          </p:pic>
          <p:pic>
            <p:nvPicPr>
              <p:cNvPr id="15" name="Picture 2" descr="http://findicons.com/files/icons/730/soft/128/user_male.png"/>
              <p:cNvPicPr>
                <a:picLocks noChangeAspect="1" noChangeArrowheads="1"/>
              </p:cNvPicPr>
              <p:nvPr/>
            </p:nvPicPr>
            <p:blipFill>
              <a:blip r:embed="rId6"/>
              <a:srcRect/>
              <a:stretch>
                <a:fillRect/>
              </a:stretch>
            </p:blipFill>
            <p:spPr bwMode="auto">
              <a:xfrm>
                <a:off x="7916613" y="4851791"/>
                <a:ext cx="810444" cy="810445"/>
              </a:xfrm>
              <a:prstGeom prst="rect">
                <a:avLst/>
              </a:prstGeom>
              <a:noFill/>
            </p:spPr>
          </p:pic>
          <p:pic>
            <p:nvPicPr>
              <p:cNvPr id="18" name="Picture 2" descr="http://findicons.com/files/icons/730/soft/128/user_male.png"/>
              <p:cNvPicPr>
                <a:picLocks noChangeAspect="1" noChangeArrowheads="1"/>
              </p:cNvPicPr>
              <p:nvPr/>
            </p:nvPicPr>
            <p:blipFill>
              <a:blip r:embed="rId6"/>
              <a:srcRect/>
              <a:stretch>
                <a:fillRect/>
              </a:stretch>
            </p:blipFill>
            <p:spPr bwMode="auto">
              <a:xfrm>
                <a:off x="5048284" y="4851791"/>
                <a:ext cx="810444" cy="810445"/>
              </a:xfrm>
              <a:prstGeom prst="rect">
                <a:avLst/>
              </a:prstGeom>
              <a:noFill/>
            </p:spPr>
          </p:pic>
          <p:pic>
            <p:nvPicPr>
              <p:cNvPr id="111620" name="Picture 4" descr="Image result for female icon"/>
              <p:cNvPicPr>
                <a:picLocks noChangeAspect="1" noChangeArrowheads="1"/>
              </p:cNvPicPr>
              <p:nvPr/>
            </p:nvPicPr>
            <p:blipFill>
              <a:blip r:embed="rId7"/>
              <a:srcRect/>
              <a:stretch>
                <a:fillRect/>
              </a:stretch>
            </p:blipFill>
            <p:spPr bwMode="auto">
              <a:xfrm>
                <a:off x="7008762" y="4805412"/>
                <a:ext cx="903203" cy="903203"/>
              </a:xfrm>
              <a:prstGeom prst="rect">
                <a:avLst/>
              </a:prstGeom>
              <a:noFill/>
            </p:spPr>
          </p:pic>
        </p:grpSp>
      </p:grpSp>
      <p:sp>
        <p:nvSpPr>
          <p:cNvPr id="36" name="Rectangle 35">
            <a:extLst>
              <a:ext uri="{FF2B5EF4-FFF2-40B4-BE49-F238E27FC236}">
                <a16:creationId xmlns:a16="http://schemas.microsoft.com/office/drawing/2014/main" id="{6DC6F93F-57C6-4111-AD72-5D4754E9C238}"/>
              </a:ext>
            </a:extLst>
          </p:cNvPr>
          <p:cNvSpPr/>
          <p:nvPr/>
        </p:nvSpPr>
        <p:spPr>
          <a:xfrm>
            <a:off x="4933435" y="-66815"/>
            <a:ext cx="3749744"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Significance of manufacturing to the Indian economy</a:t>
            </a:r>
          </a:p>
        </p:txBody>
      </p:sp>
    </p:spTree>
    <p:extLst>
      <p:ext uri="{BB962C8B-B14F-4D97-AF65-F5344CB8AC3E}">
        <p14:creationId xmlns:p14="http://schemas.microsoft.com/office/powerpoint/2010/main" val="144025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p:txBody>
          <a:bodyPr>
            <a:noAutofit/>
          </a:bodyPr>
          <a:lstStyle/>
          <a:p>
            <a:pPr>
              <a:lnSpc>
                <a:spcPts val="2000"/>
              </a:lnSpc>
              <a:spcBef>
                <a:spcPts val="300"/>
              </a:spcBef>
            </a:pPr>
            <a:r>
              <a:rPr lang="en-IN" sz="2400" b="1" dirty="0">
                <a:solidFill>
                  <a:schemeClr val="tx2"/>
                </a:solidFill>
                <a:latin typeface="Calibri" panose="020F0502020204030204" pitchFamily="34" charset="0"/>
              </a:rPr>
              <a:t>To power India’s economic growth story sustainably…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19" name="Notched Right Arrow 18"/>
          <p:cNvSpPr/>
          <p:nvPr/>
        </p:nvSpPr>
        <p:spPr>
          <a:xfrm>
            <a:off x="228600" y="2794060"/>
            <a:ext cx="8763000" cy="1504148"/>
          </a:xfrm>
          <a:prstGeom prst="notchedRightArrow">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615224" y="557035"/>
            <a:ext cx="7989752" cy="10833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0" kern="1200" cap="none">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1800" b="1" dirty="0">
                <a:solidFill>
                  <a:srgbClr val="FF0000"/>
                </a:solidFill>
                <a:ea typeface="+mn-ea"/>
                <a:cs typeface="+mn-cs"/>
              </a:rPr>
              <a:t>Need to generate 100 million jobs and </a:t>
            </a:r>
          </a:p>
          <a:p>
            <a:pPr algn="ctr">
              <a:spcBef>
                <a:spcPts val="0"/>
              </a:spcBef>
            </a:pPr>
            <a:r>
              <a:rPr lang="en-US" sz="1800" b="1" dirty="0">
                <a:solidFill>
                  <a:srgbClr val="FF0000"/>
                </a:solidFill>
                <a:ea typeface="+mn-ea"/>
                <a:cs typeface="+mn-cs"/>
              </a:rPr>
              <a:t>increase </a:t>
            </a:r>
            <a:r>
              <a:rPr lang="en-US" sz="1800" b="1" dirty="0">
                <a:solidFill>
                  <a:srgbClr val="FF0000"/>
                </a:solidFill>
              </a:rPr>
              <a:t>contribution of </a:t>
            </a:r>
            <a:r>
              <a:rPr lang="en-US" sz="1800" b="1" dirty="0">
                <a:solidFill>
                  <a:srgbClr val="FF0000"/>
                </a:solidFill>
                <a:ea typeface="+mn-ea"/>
                <a:cs typeface="+mn-cs"/>
              </a:rPr>
              <a:t>manufacturing sector to GDP to 25% by 2025</a:t>
            </a:r>
          </a:p>
        </p:txBody>
      </p:sp>
      <p:sp>
        <p:nvSpPr>
          <p:cNvPr id="21" name="Rectangle 20"/>
          <p:cNvSpPr/>
          <p:nvPr/>
        </p:nvSpPr>
        <p:spPr>
          <a:xfrm>
            <a:off x="762000" y="2696558"/>
            <a:ext cx="3200400" cy="2819400"/>
          </a:xfrm>
          <a:prstGeom prst="rect">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76799" y="2086958"/>
            <a:ext cx="3124199" cy="4191000"/>
          </a:xfrm>
          <a:prstGeom prst="rect">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62000" y="1914312"/>
            <a:ext cx="3200400" cy="830997"/>
          </a:xfrm>
          <a:prstGeom prst="rect">
            <a:avLst/>
          </a:prstGeom>
          <a:noFill/>
        </p:spPr>
        <p:txBody>
          <a:bodyPr wrap="square" rtlCol="0">
            <a:spAutoFit/>
          </a:bodyPr>
          <a:lstStyle/>
          <a:p>
            <a:pPr algn="ctr"/>
            <a:r>
              <a:rPr lang="en-US" sz="1600" b="1" dirty="0"/>
              <a:t>2016: </a:t>
            </a:r>
            <a:br>
              <a:rPr lang="en-US" sz="1600" b="1" dirty="0"/>
            </a:br>
            <a:r>
              <a:rPr lang="en-US" sz="1600" b="1" dirty="0"/>
              <a:t>GDP ~USD 2 Trillion</a:t>
            </a:r>
            <a:r>
              <a:rPr lang="en-US" sz="1600" b="1" baseline="30000" dirty="0"/>
              <a:t>1 </a:t>
            </a:r>
            <a:r>
              <a:rPr lang="en-US" sz="1600" b="1" dirty="0"/>
              <a:t>/</a:t>
            </a:r>
          </a:p>
          <a:p>
            <a:pPr algn="ctr"/>
            <a:r>
              <a:rPr lang="en-US" sz="1600" b="1" dirty="0"/>
              <a:t>INR 130 Lakh Crore</a:t>
            </a:r>
          </a:p>
        </p:txBody>
      </p:sp>
      <p:cxnSp>
        <p:nvCxnSpPr>
          <p:cNvPr id="24" name="Straight Connector 23"/>
          <p:cNvCxnSpPr/>
          <p:nvPr/>
        </p:nvCxnSpPr>
        <p:spPr>
          <a:xfrm flipV="1">
            <a:off x="3962400" y="2086958"/>
            <a:ext cx="914398"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5515958"/>
            <a:ext cx="914398"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38698" y="1327767"/>
            <a:ext cx="3200400" cy="830997"/>
          </a:xfrm>
          <a:prstGeom prst="rect">
            <a:avLst/>
          </a:prstGeom>
          <a:noFill/>
        </p:spPr>
        <p:txBody>
          <a:bodyPr wrap="square" rtlCol="0">
            <a:spAutoFit/>
          </a:bodyPr>
          <a:lstStyle/>
          <a:p>
            <a:pPr algn="ctr"/>
            <a:r>
              <a:rPr lang="en-US" sz="1600" b="1" dirty="0"/>
              <a:t>2025:</a:t>
            </a:r>
            <a:br>
              <a:rPr lang="en-US" sz="1600" b="1" dirty="0"/>
            </a:br>
            <a:r>
              <a:rPr lang="en-US" sz="1600" b="1" dirty="0"/>
              <a:t>GDP ~USD 4 Trillion</a:t>
            </a:r>
            <a:r>
              <a:rPr lang="en-US" sz="1600" b="1" baseline="30000" dirty="0"/>
              <a:t>1 </a:t>
            </a:r>
            <a:r>
              <a:rPr lang="en-US" sz="1600" b="1" dirty="0"/>
              <a:t>/ </a:t>
            </a:r>
          </a:p>
          <a:p>
            <a:pPr algn="ctr"/>
            <a:r>
              <a:rPr lang="en-US" sz="1600" b="1" dirty="0"/>
              <a:t>INR 250 Lakh Crore</a:t>
            </a:r>
          </a:p>
        </p:txBody>
      </p:sp>
      <p:sp>
        <p:nvSpPr>
          <p:cNvPr id="28" name="TextBox 27"/>
          <p:cNvSpPr txBox="1"/>
          <p:nvPr/>
        </p:nvSpPr>
        <p:spPr>
          <a:xfrm>
            <a:off x="3937746" y="3896887"/>
            <a:ext cx="990601" cy="646331"/>
          </a:xfrm>
          <a:prstGeom prst="rect">
            <a:avLst/>
          </a:prstGeom>
          <a:noFill/>
        </p:spPr>
        <p:txBody>
          <a:bodyPr wrap="square" rtlCol="0">
            <a:spAutoFit/>
          </a:bodyPr>
          <a:lstStyle/>
          <a:p>
            <a:pPr algn="ctr"/>
            <a:r>
              <a:rPr lang="en-US" sz="1200" b="1" dirty="0"/>
              <a:t>Assuming 7.5% y-o-y GDP growth</a:t>
            </a:r>
          </a:p>
        </p:txBody>
      </p:sp>
      <p:sp>
        <p:nvSpPr>
          <p:cNvPr id="29" name="Round Same Side Corner Rectangle 28"/>
          <p:cNvSpPr/>
          <p:nvPr/>
        </p:nvSpPr>
        <p:spPr>
          <a:xfrm>
            <a:off x="5050971" y="4599023"/>
            <a:ext cx="2728686" cy="1469641"/>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Manufacturing sector will need to grow &gt;15% </a:t>
            </a:r>
            <a:br>
              <a:rPr lang="en-US" sz="1600" b="1" dirty="0">
                <a:solidFill>
                  <a:srgbClr val="FF0000"/>
                </a:solidFill>
              </a:rPr>
            </a:br>
            <a:r>
              <a:rPr lang="en-US" sz="1600" b="1" dirty="0">
                <a:solidFill>
                  <a:srgbClr val="FF0000"/>
                </a:solidFill>
              </a:rPr>
              <a:t>y-o-y to reach 25% of total GDP by 2025</a:t>
            </a:r>
          </a:p>
        </p:txBody>
      </p:sp>
      <p:sp>
        <p:nvSpPr>
          <p:cNvPr id="30" name="TextBox 29"/>
          <p:cNvSpPr txBox="1"/>
          <p:nvPr/>
        </p:nvSpPr>
        <p:spPr>
          <a:xfrm>
            <a:off x="762000" y="2696558"/>
            <a:ext cx="3200400" cy="1631216"/>
          </a:xfrm>
          <a:prstGeom prst="rect">
            <a:avLst/>
          </a:prstGeom>
          <a:noFill/>
        </p:spPr>
        <p:txBody>
          <a:bodyPr wrap="square" rtlCol="0">
            <a:spAutoFit/>
          </a:bodyPr>
          <a:lstStyle/>
          <a:p>
            <a:pPr algn="ctr"/>
            <a:endParaRPr lang="en-US" sz="1600" b="1" dirty="0"/>
          </a:p>
          <a:p>
            <a:pPr algn="ctr"/>
            <a:r>
              <a:rPr lang="en-US" sz="1600" b="1" dirty="0"/>
              <a:t>Current:</a:t>
            </a:r>
          </a:p>
          <a:p>
            <a:pPr algn="ctr"/>
            <a:endParaRPr lang="en-US" sz="1600" b="1" dirty="0"/>
          </a:p>
          <a:p>
            <a:pPr algn="ctr"/>
            <a:r>
              <a:rPr lang="en-US" sz="1600" b="1" dirty="0">
                <a:solidFill>
                  <a:schemeClr val="bg1">
                    <a:lumMod val="50000"/>
                  </a:schemeClr>
                </a:solidFill>
              </a:rPr>
              <a:t>Manufacturing contribution to GDP</a:t>
            </a:r>
          </a:p>
          <a:p>
            <a:pPr algn="ctr"/>
            <a:r>
              <a:rPr lang="en-US" b="1" dirty="0">
                <a:solidFill>
                  <a:srgbClr val="0033CC"/>
                </a:solidFill>
              </a:rPr>
              <a:t>16.2% = ~ USD 300 Billion /</a:t>
            </a:r>
          </a:p>
          <a:p>
            <a:pPr algn="ctr"/>
            <a:r>
              <a:rPr lang="en-US" b="1" dirty="0">
                <a:solidFill>
                  <a:srgbClr val="0033CC"/>
                </a:solidFill>
              </a:rPr>
              <a:t>INR 20 Lakh Crore</a:t>
            </a:r>
          </a:p>
        </p:txBody>
      </p:sp>
      <p:sp>
        <p:nvSpPr>
          <p:cNvPr id="31" name="TextBox 30"/>
          <p:cNvSpPr txBox="1"/>
          <p:nvPr/>
        </p:nvSpPr>
        <p:spPr>
          <a:xfrm>
            <a:off x="4890246" y="2696558"/>
            <a:ext cx="3148852" cy="1631216"/>
          </a:xfrm>
          <a:prstGeom prst="rect">
            <a:avLst/>
          </a:prstGeom>
          <a:noFill/>
        </p:spPr>
        <p:txBody>
          <a:bodyPr wrap="square" rtlCol="0">
            <a:spAutoFit/>
          </a:bodyPr>
          <a:lstStyle/>
          <a:p>
            <a:pPr algn="ctr"/>
            <a:r>
              <a:rPr lang="en-US" sz="1600" b="1" dirty="0"/>
              <a:t>Aspiration:</a:t>
            </a:r>
          </a:p>
          <a:p>
            <a:pPr algn="ctr"/>
            <a:endParaRPr lang="en-US" sz="1600" b="1" dirty="0"/>
          </a:p>
          <a:p>
            <a:pPr algn="ctr"/>
            <a:r>
              <a:rPr lang="en-US" sz="1600" b="1" dirty="0">
                <a:solidFill>
                  <a:schemeClr val="bg1">
                    <a:lumMod val="50000"/>
                  </a:schemeClr>
                </a:solidFill>
              </a:rPr>
              <a:t>Manufacturing contribution to GDP</a:t>
            </a:r>
          </a:p>
          <a:p>
            <a:pPr algn="ctr"/>
            <a:r>
              <a:rPr lang="en-US" b="1" dirty="0">
                <a:solidFill>
                  <a:srgbClr val="0033CC"/>
                </a:solidFill>
              </a:rPr>
              <a:t>25% = ~ USD 1 Trillion/ </a:t>
            </a:r>
          </a:p>
          <a:p>
            <a:pPr algn="ctr"/>
            <a:r>
              <a:rPr lang="en-US" b="1" dirty="0">
                <a:solidFill>
                  <a:srgbClr val="0033CC"/>
                </a:solidFill>
              </a:rPr>
              <a:t>INR 65 Lakh Crore</a:t>
            </a:r>
          </a:p>
        </p:txBody>
      </p:sp>
      <p:sp>
        <p:nvSpPr>
          <p:cNvPr id="2" name="Rectangle 1"/>
          <p:cNvSpPr/>
          <p:nvPr/>
        </p:nvSpPr>
        <p:spPr>
          <a:xfrm>
            <a:off x="467565" y="5769636"/>
            <a:ext cx="3494834" cy="553998"/>
          </a:xfrm>
          <a:prstGeom prst="rect">
            <a:avLst/>
          </a:prstGeom>
        </p:spPr>
        <p:txBody>
          <a:bodyPr wrap="square">
            <a:spAutoFit/>
          </a:bodyPr>
          <a:lstStyle/>
          <a:p>
            <a:pPr marL="228600" indent="-228600"/>
            <a:r>
              <a:rPr lang="en-US" sz="1000" baseline="30000" dirty="0">
                <a:latin typeface="Arial" panose="020B0604020202020204" pitchFamily="34" charset="0"/>
                <a:ea typeface="Calibri" panose="020F0502020204030204" pitchFamily="34" charset="0"/>
                <a:cs typeface="Arial" panose="020B0604020202020204" pitchFamily="34" charset="0"/>
              </a:rPr>
              <a:t>1 </a:t>
            </a:r>
            <a:r>
              <a:rPr lang="en-US" sz="1000" dirty="0">
                <a:latin typeface="Arial" panose="020B0604020202020204" pitchFamily="34" charset="0"/>
                <a:ea typeface="Calibri" panose="020F0502020204030204" pitchFamily="34" charset="0"/>
                <a:cs typeface="Arial" panose="020B0604020202020204" pitchFamily="34" charset="0"/>
              </a:rPr>
              <a:t>At Current Prices</a:t>
            </a:r>
          </a:p>
          <a:p>
            <a:r>
              <a:rPr lang="en-US" sz="1000" dirty="0">
                <a:latin typeface="Arial" panose="020B0604020202020204" pitchFamily="34" charset="0"/>
                <a:cs typeface="Arial" panose="020B0604020202020204" pitchFamily="34" charset="0"/>
              </a:rPr>
              <a:t>USD 1 = INR 65</a:t>
            </a:r>
          </a:p>
          <a:p>
            <a:r>
              <a:rPr lang="en-IN" sz="1000" dirty="0">
                <a:latin typeface="Arial" panose="020B0604020202020204" pitchFamily="34" charset="0"/>
                <a:cs typeface="Arial" panose="020B0604020202020204" pitchFamily="34" charset="0"/>
              </a:rPr>
              <a:t>GDP basis GVA calculation methodology </a:t>
            </a:r>
          </a:p>
        </p:txBody>
      </p:sp>
      <p:sp>
        <p:nvSpPr>
          <p:cNvPr id="32" name="Rectangle 31">
            <a:extLst>
              <a:ext uri="{FF2B5EF4-FFF2-40B4-BE49-F238E27FC236}">
                <a16:creationId xmlns:a16="http://schemas.microsoft.com/office/drawing/2014/main" id="{56E92DF1-5C80-4FCC-BC90-4F02F491EE48}"/>
              </a:ext>
            </a:extLst>
          </p:cNvPr>
          <p:cNvSpPr/>
          <p:nvPr/>
        </p:nvSpPr>
        <p:spPr>
          <a:xfrm>
            <a:off x="4933435" y="-66815"/>
            <a:ext cx="3749744"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Significance of manufacturing to the Indian economy</a:t>
            </a:r>
          </a:p>
        </p:txBody>
      </p:sp>
    </p:spTree>
    <p:extLst>
      <p:ext uri="{BB962C8B-B14F-4D97-AF65-F5344CB8AC3E}">
        <p14:creationId xmlns:p14="http://schemas.microsoft.com/office/powerpoint/2010/main" val="285297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p:txBody>
          <a:bodyPr>
            <a:noAutofit/>
          </a:bodyPr>
          <a:lstStyle/>
          <a:p>
            <a:pPr>
              <a:lnSpc>
                <a:spcPts val="2000"/>
              </a:lnSpc>
              <a:spcBef>
                <a:spcPts val="300"/>
              </a:spcBef>
            </a:pPr>
            <a:r>
              <a:rPr lang="en-IN" sz="2400" b="1" dirty="0">
                <a:solidFill>
                  <a:schemeClr val="tx2"/>
                </a:solidFill>
                <a:latin typeface="Calibri" panose="020F0502020204030204" pitchFamily="34" charset="0"/>
              </a:rPr>
              <a:t>To achieve this aggressive growth CII proposed the </a:t>
            </a:r>
            <a:br>
              <a:rPr lang="en-IN" sz="2400" b="1" dirty="0">
                <a:solidFill>
                  <a:schemeClr val="tx2"/>
                </a:solidFill>
                <a:latin typeface="Calibri" panose="020F0502020204030204" pitchFamily="34" charset="0"/>
              </a:rPr>
            </a:br>
            <a:r>
              <a:rPr lang="en-IN" sz="2400" b="1" i="1" dirty="0">
                <a:solidFill>
                  <a:schemeClr val="tx2"/>
                </a:solidFill>
                <a:latin typeface="Calibri" panose="020F0502020204030204" pitchFamily="34" charset="0"/>
              </a:rPr>
              <a:t>Champions Formula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graphicFrame>
        <p:nvGraphicFramePr>
          <p:cNvPr id="32" name="Diagram 31">
            <a:extLst>
              <a:ext uri="{FF2B5EF4-FFF2-40B4-BE49-F238E27FC236}">
                <a16:creationId xmlns:a16="http://schemas.microsoft.com/office/drawing/2014/main" id="{14D44B24-8C8A-4101-A30B-4BBC648446F3}"/>
              </a:ext>
            </a:extLst>
          </p:cNvPr>
          <p:cNvGraphicFramePr/>
          <p:nvPr>
            <p:extLst>
              <p:ext uri="{D42A27DB-BD31-4B8C-83A1-F6EECF244321}">
                <p14:modId xmlns:p14="http://schemas.microsoft.com/office/powerpoint/2010/main" val="1169006678"/>
              </p:ext>
            </p:extLst>
          </p:nvPr>
        </p:nvGraphicFramePr>
        <p:xfrm>
          <a:off x="448093" y="633961"/>
          <a:ext cx="8076475" cy="5088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Rectangle 32">
            <a:extLst>
              <a:ext uri="{FF2B5EF4-FFF2-40B4-BE49-F238E27FC236}">
                <a16:creationId xmlns:a16="http://schemas.microsoft.com/office/drawing/2014/main" id="{B3C6F54C-B3E3-41F4-9404-0226F11E90F8}"/>
              </a:ext>
            </a:extLst>
          </p:cNvPr>
          <p:cNvSpPr/>
          <p:nvPr/>
        </p:nvSpPr>
        <p:spPr>
          <a:xfrm>
            <a:off x="474133" y="2150533"/>
            <a:ext cx="2463800" cy="225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ube 33">
            <a:extLst>
              <a:ext uri="{FF2B5EF4-FFF2-40B4-BE49-F238E27FC236}">
                <a16:creationId xmlns:a16="http://schemas.microsoft.com/office/drawing/2014/main" id="{A28B9929-32A9-4B2E-AB71-4C6F5AA2EB3F}"/>
              </a:ext>
            </a:extLst>
          </p:cNvPr>
          <p:cNvSpPr/>
          <p:nvPr/>
        </p:nvSpPr>
        <p:spPr>
          <a:xfrm>
            <a:off x="596348" y="5671930"/>
            <a:ext cx="7712765" cy="5433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en-IN" b="1" i="1" dirty="0"/>
              <a:t>Enhancing India’s soft power</a:t>
            </a:r>
          </a:p>
        </p:txBody>
      </p:sp>
      <p:sp>
        <p:nvSpPr>
          <p:cNvPr id="10" name="Rectangle 9">
            <a:extLst>
              <a:ext uri="{FF2B5EF4-FFF2-40B4-BE49-F238E27FC236}">
                <a16:creationId xmlns:a16="http://schemas.microsoft.com/office/drawing/2014/main" id="{DCD55269-AA3A-43C8-9D90-9161D2BA5DA2}"/>
              </a:ext>
            </a:extLst>
          </p:cNvPr>
          <p:cNvSpPr/>
          <p:nvPr/>
        </p:nvSpPr>
        <p:spPr>
          <a:xfrm>
            <a:off x="6601170" y="-66815"/>
            <a:ext cx="2149050"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Transformation requirements</a:t>
            </a:r>
          </a:p>
        </p:txBody>
      </p:sp>
    </p:spTree>
    <p:extLst>
      <p:ext uri="{BB962C8B-B14F-4D97-AF65-F5344CB8AC3E}">
        <p14:creationId xmlns:p14="http://schemas.microsoft.com/office/powerpoint/2010/main" val="14651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graphicEl>
                                              <a:dgm id="{A29D2AF0-4C7E-40BA-AEE5-D169BD5273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graphicEl>
                                              <a:dgm id="{528AC34A-70E3-4852-8F93-F43AEAE427E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graphicEl>
                                              <a:dgm id="{9EFF0CC8-51DA-49AA-A6B5-8CFB403D586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graphicEl>
                                              <a:dgm id="{4E5B12B8-0FF5-4873-95BE-6AD03379438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graphicEl>
                                              <a:dgm id="{6AA41BE8-1A47-4FD0-B894-EFFFD1E7134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graphicEl>
                                              <a:dgm id="{6C031818-91EE-41FC-8C38-A63D95273D8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F000A42-304C-4525-8BDB-37F18EC0CB1B}"/>
              </a:ext>
            </a:extLst>
          </p:cNvPr>
          <p:cNvGraphicFramePr>
            <a:graphicFrameLocks noGrp="1"/>
          </p:cNvGraphicFramePr>
          <p:nvPr>
            <p:extLst>
              <p:ext uri="{D42A27DB-BD31-4B8C-83A1-F6EECF244321}">
                <p14:modId xmlns:p14="http://schemas.microsoft.com/office/powerpoint/2010/main" val="1187770552"/>
              </p:ext>
            </p:extLst>
          </p:nvPr>
        </p:nvGraphicFramePr>
        <p:xfrm>
          <a:off x="4737100" y="811291"/>
          <a:ext cx="3848100" cy="5476276"/>
        </p:xfrm>
        <a:graphic>
          <a:graphicData uri="http://schemas.openxmlformats.org/drawingml/2006/table">
            <a:tbl>
              <a:tblPr firstRow="1" bandRow="1">
                <a:tableStyleId>{5C22544A-7EE6-4342-B048-85BDC9FD1C3A}</a:tableStyleId>
              </a:tblPr>
              <a:tblGrid>
                <a:gridCol w="1360284">
                  <a:extLst>
                    <a:ext uri="{9D8B030D-6E8A-4147-A177-3AD203B41FA5}">
                      <a16:colId xmlns:a16="http://schemas.microsoft.com/office/drawing/2014/main" val="20000"/>
                    </a:ext>
                  </a:extLst>
                </a:gridCol>
                <a:gridCol w="2487816">
                  <a:extLst>
                    <a:ext uri="{9D8B030D-6E8A-4147-A177-3AD203B41FA5}">
                      <a16:colId xmlns:a16="http://schemas.microsoft.com/office/drawing/2014/main" val="20001"/>
                    </a:ext>
                  </a:extLst>
                </a:gridCol>
              </a:tblGrid>
              <a:tr h="780442">
                <a:tc>
                  <a:txBody>
                    <a:bodyPr/>
                    <a:lstStyle/>
                    <a:p>
                      <a:pPr algn="ctr"/>
                      <a:r>
                        <a:rPr lang="en-IN" sz="1400" dirty="0">
                          <a:latin typeface="Arial" panose="020B0604020202020204" pitchFamily="34" charset="0"/>
                          <a:cs typeface="Arial" panose="020B0604020202020204" pitchFamily="34" charset="0"/>
                        </a:rPr>
                        <a:t>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400" b="1" kern="1200" dirty="0">
                          <a:solidFill>
                            <a:schemeClr val="lt1"/>
                          </a:solidFill>
                          <a:latin typeface="Arial" panose="020B0604020202020204" pitchFamily="34" charset="0"/>
                          <a:ea typeface="+mn-ea"/>
                          <a:cs typeface="Arial" panose="020B0604020202020204" pitchFamily="34" charset="0"/>
                        </a:rPr>
                        <a:t>Industry</a:t>
                      </a:r>
                      <a:endParaRPr lang="en-IN" sz="14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9339">
                <a:tc rowSpan="4">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Engineering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Pumps and Valves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234389">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Machine Tools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234389">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Pressure Vessels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234389">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Solar PV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486676">
                <a:tc rowSpan="3">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ESDM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Conventional Lighting and LED lighting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297579">
                <a:tc vMerge="1">
                  <a:txBody>
                    <a:bodyPr/>
                    <a:lstStyle/>
                    <a:p>
                      <a:pPr algn="ctr"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Mobile phones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7"/>
                  </a:ext>
                </a:extLst>
              </a:tr>
              <a:tr h="486676">
                <a:tc vMerge="1">
                  <a:txBody>
                    <a:bodyPr/>
                    <a:lstStyle/>
                    <a:p>
                      <a:pPr algn="ctr"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Printed Circuit Boards and sub-assemblies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8"/>
                  </a:ext>
                </a:extLst>
              </a:tr>
              <a:tr h="234389">
                <a:tc rowSpan="3">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Pharma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Bulk drugs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58762">
                <a:tc vMerge="1">
                  <a:txBody>
                    <a:bodyPr/>
                    <a:lstStyle/>
                    <a:p>
                      <a:pPr algn="ctr"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Generic Pharmaceuticals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4389">
                <a:tc vMerge="1">
                  <a:txBody>
                    <a:bodyPr/>
                    <a:lstStyle/>
                    <a:p>
                      <a:pPr algn="ctr"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Pharma APIs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46134">
                <a:tc rowSpan="3">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Steel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Flats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26829">
                <a:tc vMerge="1">
                  <a:txBody>
                    <a:bodyPr/>
                    <a:lstStyle/>
                    <a:p>
                      <a:pPr algn="ctr"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Forgings and Castings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97298">
                <a:tc vMerge="1">
                  <a:txBody>
                    <a:bodyPr/>
                    <a:lstStyle/>
                    <a:p>
                      <a:pPr algn="ctr"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Longs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97298">
                <a:tc rowSpan="2">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Textiles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Apparel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97298">
                <a:tc vMerge="1">
                  <a:txBody>
                    <a:bodyPr/>
                    <a:lstStyle/>
                    <a:p>
                      <a:pPr algn="ctr" fontAlgn="b"/>
                      <a:endParaRPr lang="en-IN"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IN" sz="1300" b="0" i="0" u="none" strike="noStrike" dirty="0">
                          <a:solidFill>
                            <a:srgbClr val="000000"/>
                          </a:solidFill>
                          <a:effectLst/>
                          <a:latin typeface="Arial" panose="020B0604020202020204" pitchFamily="34" charset="0"/>
                          <a:cs typeface="Arial" panose="020B0604020202020204" pitchFamily="34" charset="0"/>
                        </a:rPr>
                        <a:t>Made-ups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graphicFrame>
        <p:nvGraphicFramePr>
          <p:cNvPr id="7" name="Table 6">
            <a:extLst>
              <a:ext uri="{FF2B5EF4-FFF2-40B4-BE49-F238E27FC236}">
                <a16:creationId xmlns:a16="http://schemas.microsoft.com/office/drawing/2014/main" id="{F1791E64-47D1-4F79-88F5-38F0852A1D46}"/>
              </a:ext>
            </a:extLst>
          </p:cNvPr>
          <p:cNvGraphicFramePr>
            <a:graphicFrameLocks noGrp="1"/>
          </p:cNvGraphicFramePr>
          <p:nvPr>
            <p:extLst>
              <p:ext uri="{D42A27DB-BD31-4B8C-83A1-F6EECF244321}">
                <p14:modId xmlns:p14="http://schemas.microsoft.com/office/powerpoint/2010/main" val="1124842195"/>
              </p:ext>
            </p:extLst>
          </p:nvPr>
        </p:nvGraphicFramePr>
        <p:xfrm>
          <a:off x="448092" y="810046"/>
          <a:ext cx="4035007" cy="5445993"/>
        </p:xfrm>
        <a:graphic>
          <a:graphicData uri="http://schemas.openxmlformats.org/drawingml/2006/table">
            <a:tbl>
              <a:tblPr firstRow="1" bandRow="1">
                <a:tableStyleId>{5C22544A-7EE6-4342-B048-85BDC9FD1C3A}</a:tableStyleId>
              </a:tblPr>
              <a:tblGrid>
                <a:gridCol w="1565291">
                  <a:extLst>
                    <a:ext uri="{9D8B030D-6E8A-4147-A177-3AD203B41FA5}">
                      <a16:colId xmlns:a16="http://schemas.microsoft.com/office/drawing/2014/main" val="20000"/>
                    </a:ext>
                  </a:extLst>
                </a:gridCol>
                <a:gridCol w="2469716">
                  <a:extLst>
                    <a:ext uri="{9D8B030D-6E8A-4147-A177-3AD203B41FA5}">
                      <a16:colId xmlns:a16="http://schemas.microsoft.com/office/drawing/2014/main" val="20001"/>
                    </a:ext>
                  </a:extLst>
                </a:gridCol>
              </a:tblGrid>
              <a:tr h="783241">
                <a:tc>
                  <a:txBody>
                    <a:bodyPr/>
                    <a:lstStyle/>
                    <a:p>
                      <a:pPr algn="ctr"/>
                      <a:r>
                        <a:rPr lang="en-IN" sz="1400" dirty="0">
                          <a:latin typeface="Arial" panose="020B0604020202020204" pitchFamily="34" charset="0"/>
                          <a:cs typeface="Arial" panose="020B0604020202020204" pitchFamily="34" charset="0"/>
                        </a:rPr>
                        <a:t>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400" b="1" kern="1200" dirty="0">
                          <a:solidFill>
                            <a:schemeClr val="lt1"/>
                          </a:solidFill>
                          <a:latin typeface="Arial" panose="020B0604020202020204" pitchFamily="34" charset="0"/>
                          <a:ea typeface="+mn-ea"/>
                          <a:cs typeface="Arial" panose="020B0604020202020204" pitchFamily="34" charset="0"/>
                        </a:rPr>
                        <a:t>Industry</a:t>
                      </a:r>
                      <a:endParaRPr lang="en-IN" sz="14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0196">
                <a:tc>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Aerospace &amp; Defence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Aircraft Components and sub-systems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70328">
                <a:tc rowSpan="6">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Auto and Auto Components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Auto-Electricals &amp; Electronics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315165">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Automotive batteries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470328">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Heavy Commercial</a:t>
                      </a:r>
                      <a:r>
                        <a:rPr lang="en-IN" sz="1300" b="0" i="0" u="none" strike="noStrike" baseline="0" dirty="0">
                          <a:solidFill>
                            <a:srgbClr val="000000"/>
                          </a:solidFill>
                          <a:effectLst/>
                          <a:latin typeface="Arial" panose="020B0604020202020204" pitchFamily="34" charset="0"/>
                          <a:cs typeface="Arial" panose="020B0604020202020204" pitchFamily="34" charset="0"/>
                        </a:rPr>
                        <a:t> </a:t>
                      </a:r>
                      <a:r>
                        <a:rPr lang="en-IN" sz="1300" b="0" i="0" u="none" strike="noStrike" dirty="0">
                          <a:solidFill>
                            <a:srgbClr val="000000"/>
                          </a:solidFill>
                          <a:effectLst/>
                          <a:latin typeface="Arial" panose="020B0604020202020204" pitchFamily="34" charset="0"/>
                          <a:cs typeface="Arial" panose="020B0604020202020204" pitchFamily="34" charset="0"/>
                        </a:rPr>
                        <a:t>Vehicles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239963">
                <a:tc vMerge="1">
                  <a:txBody>
                    <a:bodyPr/>
                    <a:lstStyle/>
                    <a:p>
                      <a:endParaRPr lang="en-IN"/>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IN" sz="1300" b="0" i="0" u="none" strike="noStrike" dirty="0">
                          <a:solidFill>
                            <a:srgbClr val="000000"/>
                          </a:solidFill>
                          <a:effectLst/>
                          <a:latin typeface="Arial" panose="020B0604020202020204" pitchFamily="34" charset="0"/>
                          <a:cs typeface="Arial" panose="020B0604020202020204" pitchFamily="34" charset="0"/>
                        </a:rPr>
                        <a:t>Construction Machinery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3"/>
                  </a:ext>
                </a:extLst>
              </a:tr>
              <a:tr h="239963">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Passenger Cars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315165">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2/3 wheelers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239963">
                <a:tc>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Cement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Cement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15165">
                <a:tc rowSpan="5">
                  <a:txBody>
                    <a:bodyPr/>
                    <a:lstStyle/>
                    <a:p>
                      <a:pPr algn="ctr" fontAlgn="b"/>
                      <a:r>
                        <a:rPr lang="en-IN" sz="1300" b="0" i="0" u="none" strike="noStrike" dirty="0">
                          <a:solidFill>
                            <a:srgbClr val="000000"/>
                          </a:solidFill>
                          <a:effectLst/>
                          <a:latin typeface="Arial" panose="020B0604020202020204" pitchFamily="34" charset="0"/>
                          <a:cs typeface="Arial" panose="020B0604020202020204" pitchFamily="34" charset="0"/>
                        </a:rPr>
                        <a:t>Chemicals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Agro Intermediates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9963">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Agro Chemicals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70328">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Basic Polymers and Elastomers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70328">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Construction Chemicals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470328">
                <a:tc vMerge="1">
                  <a:txBody>
                    <a:bodyPr/>
                    <a:lstStyle/>
                    <a:p>
                      <a:pPr algn="l" fontAlgn="b"/>
                      <a:endParaRPr lang="en-IN"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IN" sz="1300" b="0" i="0" u="none" strike="noStrike" dirty="0">
                          <a:solidFill>
                            <a:srgbClr val="000000"/>
                          </a:solidFill>
                          <a:effectLst/>
                          <a:latin typeface="Arial" panose="020B0604020202020204" pitchFamily="34" charset="0"/>
                          <a:cs typeface="Arial" panose="020B0604020202020204" pitchFamily="34" charset="0"/>
                        </a:rPr>
                        <a:t>Other Performance Chemicals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26" name="Title 1"/>
          <p:cNvSpPr>
            <a:spLocks noGrp="1"/>
          </p:cNvSpPr>
          <p:nvPr>
            <p:ph type="title"/>
          </p:nvPr>
        </p:nvSpPr>
        <p:spPr>
          <a:xfrm>
            <a:off x="448092" y="192265"/>
            <a:ext cx="8695908" cy="576362"/>
          </a:xfrm>
        </p:spPr>
        <p:txBody>
          <a:bodyPr>
            <a:noAutofit/>
          </a:bodyPr>
          <a:lstStyle/>
          <a:p>
            <a:pPr>
              <a:lnSpc>
                <a:spcPts val="2000"/>
              </a:lnSpc>
              <a:spcBef>
                <a:spcPts val="300"/>
              </a:spcBef>
            </a:pPr>
            <a:r>
              <a:rPr lang="en-IN" sz="2400" b="1" dirty="0">
                <a:solidFill>
                  <a:schemeClr val="tx2"/>
                </a:solidFill>
                <a:latin typeface="Calibri" panose="020F0502020204030204" pitchFamily="34" charset="0"/>
              </a:rPr>
              <a:t>28 Champion industries were identified that had the potential to drive significant double growth in manufacturing and employment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9" name="Rectangle 8">
            <a:extLst>
              <a:ext uri="{FF2B5EF4-FFF2-40B4-BE49-F238E27FC236}">
                <a16:creationId xmlns:a16="http://schemas.microsoft.com/office/drawing/2014/main" id="{CD09D722-6745-47F9-93E7-FA1E4C04FFED}"/>
              </a:ext>
            </a:extLst>
          </p:cNvPr>
          <p:cNvSpPr/>
          <p:nvPr/>
        </p:nvSpPr>
        <p:spPr>
          <a:xfrm>
            <a:off x="6601170" y="-66815"/>
            <a:ext cx="2149050"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Transformation requirements</a:t>
            </a:r>
          </a:p>
        </p:txBody>
      </p:sp>
    </p:spTree>
    <p:extLst>
      <p:ext uri="{BB962C8B-B14F-4D97-AF65-F5344CB8AC3E}">
        <p14:creationId xmlns:p14="http://schemas.microsoft.com/office/powerpoint/2010/main" val="428008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p:txBody>
          <a:bodyPr>
            <a:noAutofit/>
          </a:bodyPr>
          <a:lstStyle/>
          <a:p>
            <a:pPr>
              <a:lnSpc>
                <a:spcPts val="2000"/>
              </a:lnSpc>
              <a:spcBef>
                <a:spcPts val="300"/>
              </a:spcBef>
            </a:pPr>
            <a:r>
              <a:rPr lang="en-IN" sz="2400" b="1" dirty="0">
                <a:solidFill>
                  <a:schemeClr val="tx2"/>
                </a:solidFill>
                <a:latin typeface="Calibri" panose="020F0502020204030204" pitchFamily="34" charset="0"/>
              </a:rPr>
              <a:t>Key interventions required are -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cxnSp>
        <p:nvCxnSpPr>
          <p:cNvPr id="3" name="Straight Arrow Connector 2">
            <a:extLst>
              <a:ext uri="{FF2B5EF4-FFF2-40B4-BE49-F238E27FC236}">
                <a16:creationId xmlns:a16="http://schemas.microsoft.com/office/drawing/2014/main" id="{4267BE49-0B71-4649-BB69-A844AA2387A3}"/>
              </a:ext>
            </a:extLst>
          </p:cNvPr>
          <p:cNvCxnSpPr>
            <a:cxnSpLocks/>
          </p:cNvCxnSpPr>
          <p:nvPr/>
        </p:nvCxnSpPr>
        <p:spPr>
          <a:xfrm flipH="1">
            <a:off x="791258" y="3374590"/>
            <a:ext cx="2905493" cy="1835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D2BED56-2655-4AF1-87AB-B4AD5E93968E}"/>
              </a:ext>
            </a:extLst>
          </p:cNvPr>
          <p:cNvCxnSpPr>
            <a:cxnSpLocks/>
          </p:cNvCxnSpPr>
          <p:nvPr/>
        </p:nvCxnSpPr>
        <p:spPr>
          <a:xfrm flipV="1">
            <a:off x="3691226" y="897838"/>
            <a:ext cx="0" cy="2498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7129152-F380-4147-BAAE-C818890F0B7E}"/>
              </a:ext>
            </a:extLst>
          </p:cNvPr>
          <p:cNvCxnSpPr>
            <a:cxnSpLocks/>
          </p:cNvCxnSpPr>
          <p:nvPr/>
        </p:nvCxnSpPr>
        <p:spPr>
          <a:xfrm>
            <a:off x="3685702" y="3357158"/>
            <a:ext cx="44826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047B3BC-4F6B-4528-B599-2A93D297870B}"/>
              </a:ext>
            </a:extLst>
          </p:cNvPr>
          <p:cNvGrpSpPr/>
          <p:nvPr/>
        </p:nvGrpSpPr>
        <p:grpSpPr>
          <a:xfrm>
            <a:off x="-51452" y="794605"/>
            <a:ext cx="3626193" cy="3164311"/>
            <a:chOff x="84737" y="794605"/>
            <a:chExt cx="3626193" cy="3164311"/>
          </a:xfrm>
        </p:grpSpPr>
        <p:grpSp>
          <p:nvGrpSpPr>
            <p:cNvPr id="52" name="Group 51">
              <a:extLst>
                <a:ext uri="{FF2B5EF4-FFF2-40B4-BE49-F238E27FC236}">
                  <a16:creationId xmlns:a16="http://schemas.microsoft.com/office/drawing/2014/main" id="{975A857A-B1FF-47F0-B45B-2F301C40BACE}"/>
                </a:ext>
              </a:extLst>
            </p:cNvPr>
            <p:cNvGrpSpPr/>
            <p:nvPr/>
          </p:nvGrpSpPr>
          <p:grpSpPr>
            <a:xfrm>
              <a:off x="84737" y="794605"/>
              <a:ext cx="3626193" cy="2916767"/>
              <a:chOff x="333848" y="1480813"/>
              <a:chExt cx="3626193" cy="2916767"/>
            </a:xfrm>
          </p:grpSpPr>
          <p:sp>
            <p:nvSpPr>
              <p:cNvPr id="53" name="Rectangle 52">
                <a:extLst>
                  <a:ext uri="{FF2B5EF4-FFF2-40B4-BE49-F238E27FC236}">
                    <a16:creationId xmlns:a16="http://schemas.microsoft.com/office/drawing/2014/main" id="{C30570BC-6384-44DF-B585-017E6A9ACCA8}"/>
                  </a:ext>
                </a:extLst>
              </p:cNvPr>
              <p:cNvSpPr/>
              <p:nvPr/>
            </p:nvSpPr>
            <p:spPr>
              <a:xfrm>
                <a:off x="333848" y="1480813"/>
                <a:ext cx="3626193" cy="923330"/>
              </a:xfrm>
              <a:prstGeom prst="rect">
                <a:avLst/>
              </a:prstGeom>
            </p:spPr>
            <p:txBody>
              <a:bodyPr wrap="square">
                <a:spAutoFit/>
              </a:bodyPr>
              <a:lstStyle/>
              <a:p>
                <a:pPr algn="ctr"/>
                <a:r>
                  <a:rPr lang="en-IN" b="1" dirty="0">
                    <a:latin typeface="Arial" panose="020B0604020202020204" pitchFamily="34" charset="0"/>
                    <a:cs typeface="Arial" panose="020B0604020202020204" pitchFamily="34" charset="0"/>
                  </a:rPr>
                  <a:t>Unleashing </a:t>
                </a:r>
                <a:r>
                  <a:rPr lang="en-IN" dirty="0">
                    <a:latin typeface="Arial" panose="020B0604020202020204" pitchFamily="34" charset="0"/>
                    <a:cs typeface="Arial" panose="020B0604020202020204" pitchFamily="34" charset="0"/>
                  </a:rPr>
                  <a:t>the </a:t>
                </a:r>
              </a:p>
              <a:p>
                <a:pPr algn="ctr"/>
                <a:r>
                  <a:rPr lang="en-IN" b="1" dirty="0">
                    <a:latin typeface="Arial" panose="020B0604020202020204" pitchFamily="34" charset="0"/>
                    <a:cs typeface="Arial" panose="020B0604020202020204" pitchFamily="34" charset="0"/>
                  </a:rPr>
                  <a:t>Basic Building Blocks of Manufacturing</a:t>
                </a:r>
              </a:p>
            </p:txBody>
          </p:sp>
          <p:grpSp>
            <p:nvGrpSpPr>
              <p:cNvPr id="54" name="Group 53">
                <a:extLst>
                  <a:ext uri="{FF2B5EF4-FFF2-40B4-BE49-F238E27FC236}">
                    <a16:creationId xmlns:a16="http://schemas.microsoft.com/office/drawing/2014/main" id="{90EB91B4-3A09-49F1-B8B5-83A4E241E788}"/>
                  </a:ext>
                </a:extLst>
              </p:cNvPr>
              <p:cNvGrpSpPr/>
              <p:nvPr/>
            </p:nvGrpSpPr>
            <p:grpSpPr>
              <a:xfrm>
                <a:off x="467214" y="2199144"/>
                <a:ext cx="3473567" cy="2198436"/>
                <a:chOff x="332923" y="2199144"/>
                <a:chExt cx="3473567" cy="2198436"/>
              </a:xfrm>
            </p:grpSpPr>
            <p:pic>
              <p:nvPicPr>
                <p:cNvPr id="55" name="Picture 2" descr="http://www.freelug.org/IMG/png/pile21.png">
                  <a:extLst>
                    <a:ext uri="{FF2B5EF4-FFF2-40B4-BE49-F238E27FC236}">
                      <a16:creationId xmlns:a16="http://schemas.microsoft.com/office/drawing/2014/main" id="{5EEF3B5F-EAD1-42B5-ABE1-49B730D4E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23" y="2199144"/>
                  <a:ext cx="1222018" cy="1785109"/>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13D9270E-2D23-48D4-8953-48BE8EA2DB0A}"/>
                    </a:ext>
                  </a:extLst>
                </p:cNvPr>
                <p:cNvGrpSpPr/>
                <p:nvPr/>
              </p:nvGrpSpPr>
              <p:grpSpPr>
                <a:xfrm>
                  <a:off x="1575278" y="2414329"/>
                  <a:ext cx="2231212" cy="1983251"/>
                  <a:chOff x="2018248" y="1851289"/>
                  <a:chExt cx="2231212" cy="1983251"/>
                </a:xfrm>
              </p:grpSpPr>
              <p:sp>
                <p:nvSpPr>
                  <p:cNvPr id="57" name="Heptagon 56">
                    <a:extLst>
                      <a:ext uri="{FF2B5EF4-FFF2-40B4-BE49-F238E27FC236}">
                        <a16:creationId xmlns:a16="http://schemas.microsoft.com/office/drawing/2014/main" id="{AE7C738E-44A1-416C-959C-902E694C6A43}"/>
                      </a:ext>
                    </a:extLst>
                  </p:cNvPr>
                  <p:cNvSpPr/>
                  <p:nvPr/>
                </p:nvSpPr>
                <p:spPr>
                  <a:xfrm>
                    <a:off x="2018248" y="1851289"/>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58" name="Heptagon 57">
                    <a:extLst>
                      <a:ext uri="{FF2B5EF4-FFF2-40B4-BE49-F238E27FC236}">
                        <a16:creationId xmlns:a16="http://schemas.microsoft.com/office/drawing/2014/main" id="{8898D3A9-D3BB-404C-9BC0-0D65E4A2323B}"/>
                      </a:ext>
                    </a:extLst>
                  </p:cNvPr>
                  <p:cNvSpPr/>
                  <p:nvPr/>
                </p:nvSpPr>
                <p:spPr>
                  <a:xfrm>
                    <a:off x="2018248" y="2334234"/>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sp>
                <p:nvSpPr>
                  <p:cNvPr id="59" name="Heptagon 58">
                    <a:extLst>
                      <a:ext uri="{FF2B5EF4-FFF2-40B4-BE49-F238E27FC236}">
                        <a16:creationId xmlns:a16="http://schemas.microsoft.com/office/drawing/2014/main" id="{2AFA8751-0C9E-42E9-9E98-C63873098AC4}"/>
                      </a:ext>
                    </a:extLst>
                  </p:cNvPr>
                  <p:cNvSpPr/>
                  <p:nvPr/>
                </p:nvSpPr>
                <p:spPr>
                  <a:xfrm>
                    <a:off x="2018248" y="2855788"/>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3</a:t>
                    </a:r>
                  </a:p>
                </p:txBody>
              </p:sp>
              <p:sp>
                <p:nvSpPr>
                  <p:cNvPr id="60" name="Heptagon 59">
                    <a:extLst>
                      <a:ext uri="{FF2B5EF4-FFF2-40B4-BE49-F238E27FC236}">
                        <a16:creationId xmlns:a16="http://schemas.microsoft.com/office/drawing/2014/main" id="{2EC70B61-A534-4F04-A723-E2C665FF7E24}"/>
                      </a:ext>
                    </a:extLst>
                  </p:cNvPr>
                  <p:cNvSpPr/>
                  <p:nvPr/>
                </p:nvSpPr>
                <p:spPr>
                  <a:xfrm>
                    <a:off x="2018248" y="3425544"/>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4</a:t>
                    </a:r>
                  </a:p>
                </p:txBody>
              </p:sp>
              <p:sp>
                <p:nvSpPr>
                  <p:cNvPr id="61" name="Rectangle 60">
                    <a:extLst>
                      <a:ext uri="{FF2B5EF4-FFF2-40B4-BE49-F238E27FC236}">
                        <a16:creationId xmlns:a16="http://schemas.microsoft.com/office/drawing/2014/main" id="{32893A2D-3BF6-4F60-AE10-96085072E510}"/>
                      </a:ext>
                    </a:extLst>
                  </p:cNvPr>
                  <p:cNvSpPr/>
                  <p:nvPr/>
                </p:nvSpPr>
                <p:spPr>
                  <a:xfrm>
                    <a:off x="2525910" y="1869823"/>
                    <a:ext cx="659155" cy="369332"/>
                  </a:xfrm>
                  <a:prstGeom prst="rect">
                    <a:avLst/>
                  </a:prstGeom>
                </p:spPr>
                <p:txBody>
                  <a:bodyPr wrap="none">
                    <a:spAutoFit/>
                  </a:bodyPr>
                  <a:lstStyle/>
                  <a:p>
                    <a:pPr fontAlgn="ctr"/>
                    <a:r>
                      <a:rPr lang="en-US" dirty="0">
                        <a:latin typeface="Arial" panose="020B0604020202020204" pitchFamily="34" charset="0"/>
                        <a:cs typeface="Arial" panose="020B0604020202020204" pitchFamily="34" charset="0"/>
                      </a:rPr>
                      <a:t>Cost</a:t>
                    </a:r>
                  </a:p>
                </p:txBody>
              </p:sp>
              <p:sp>
                <p:nvSpPr>
                  <p:cNvPr id="62" name="Rectangle 61">
                    <a:extLst>
                      <a:ext uri="{FF2B5EF4-FFF2-40B4-BE49-F238E27FC236}">
                        <a16:creationId xmlns:a16="http://schemas.microsoft.com/office/drawing/2014/main" id="{718D3DC1-C555-416E-B085-4B1478F9F55B}"/>
                      </a:ext>
                    </a:extLst>
                  </p:cNvPr>
                  <p:cNvSpPr/>
                  <p:nvPr/>
                </p:nvSpPr>
                <p:spPr>
                  <a:xfrm>
                    <a:off x="2525910" y="2352768"/>
                    <a:ext cx="1351717" cy="369332"/>
                  </a:xfrm>
                  <a:prstGeom prst="rect">
                    <a:avLst/>
                  </a:prstGeom>
                </p:spPr>
                <p:txBody>
                  <a:bodyPr wrap="none">
                    <a:spAutoFit/>
                  </a:bodyPr>
                  <a:lstStyle/>
                  <a:p>
                    <a:pPr fontAlgn="ctr"/>
                    <a:r>
                      <a:rPr lang="en-US" dirty="0">
                        <a:latin typeface="Arial" panose="020B0604020202020204" pitchFamily="34" charset="0"/>
                        <a:cs typeface="Arial" panose="020B0604020202020204" pitchFamily="34" charset="0"/>
                      </a:rPr>
                      <a:t>Technology</a:t>
                    </a:r>
                  </a:p>
                </p:txBody>
              </p:sp>
              <p:sp>
                <p:nvSpPr>
                  <p:cNvPr id="63" name="Rectangle 62">
                    <a:extLst>
                      <a:ext uri="{FF2B5EF4-FFF2-40B4-BE49-F238E27FC236}">
                        <a16:creationId xmlns:a16="http://schemas.microsoft.com/office/drawing/2014/main" id="{1255B1B9-BA5A-4721-9793-23892BA3A776}"/>
                      </a:ext>
                    </a:extLst>
                  </p:cNvPr>
                  <p:cNvSpPr/>
                  <p:nvPr/>
                </p:nvSpPr>
                <p:spPr>
                  <a:xfrm>
                    <a:off x="2525910" y="2874322"/>
                    <a:ext cx="1261884" cy="369332"/>
                  </a:xfrm>
                  <a:prstGeom prst="rect">
                    <a:avLst/>
                  </a:prstGeom>
                </p:spPr>
                <p:txBody>
                  <a:bodyPr wrap="none">
                    <a:spAutoFit/>
                  </a:bodyPr>
                  <a:lstStyle/>
                  <a:p>
                    <a:pPr fontAlgn="ctr"/>
                    <a:r>
                      <a:rPr lang="en-US" dirty="0">
                        <a:latin typeface="Arial" panose="020B0604020202020204" pitchFamily="34" charset="0"/>
                        <a:cs typeface="Arial" panose="020B0604020202020204" pitchFamily="34" charset="0"/>
                      </a:rPr>
                      <a:t>Manpower</a:t>
                    </a:r>
                  </a:p>
                </p:txBody>
              </p:sp>
              <p:sp>
                <p:nvSpPr>
                  <p:cNvPr id="64" name="Rectangle 63">
                    <a:extLst>
                      <a:ext uri="{FF2B5EF4-FFF2-40B4-BE49-F238E27FC236}">
                        <a16:creationId xmlns:a16="http://schemas.microsoft.com/office/drawing/2014/main" id="{644D1906-5DAC-4AA0-9DCD-37E340A3C4F9}"/>
                      </a:ext>
                    </a:extLst>
                  </p:cNvPr>
                  <p:cNvSpPr/>
                  <p:nvPr/>
                </p:nvSpPr>
                <p:spPr>
                  <a:xfrm>
                    <a:off x="2525910" y="3465208"/>
                    <a:ext cx="1723550" cy="369332"/>
                  </a:xfrm>
                  <a:prstGeom prst="rect">
                    <a:avLst/>
                  </a:prstGeom>
                </p:spPr>
                <p:txBody>
                  <a:bodyPr wrap="none">
                    <a:spAutoFit/>
                  </a:bodyPr>
                  <a:lstStyle/>
                  <a:p>
                    <a:pPr fontAlgn="ctr"/>
                    <a:r>
                      <a:rPr lang="en-US" dirty="0">
                        <a:latin typeface="Arial" panose="020B0604020202020204" pitchFamily="34" charset="0"/>
                        <a:cs typeface="Arial" panose="020B0604020202020204" pitchFamily="34" charset="0"/>
                      </a:rPr>
                      <a:t>Policy Regime </a:t>
                    </a:r>
                  </a:p>
                </p:txBody>
              </p:sp>
            </p:grpSp>
          </p:grpSp>
        </p:grpSp>
        <p:sp>
          <p:nvSpPr>
            <p:cNvPr id="66" name="Double Bracket 65">
              <a:extLst>
                <a:ext uri="{FF2B5EF4-FFF2-40B4-BE49-F238E27FC236}">
                  <a16:creationId xmlns:a16="http://schemas.microsoft.com/office/drawing/2014/main" id="{80267393-E4DF-48F2-9613-6B70B7B7581B}"/>
                </a:ext>
              </a:extLst>
            </p:cNvPr>
            <p:cNvSpPr/>
            <p:nvPr/>
          </p:nvSpPr>
          <p:spPr>
            <a:xfrm>
              <a:off x="428655" y="3275205"/>
              <a:ext cx="685800" cy="68371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IN" dirty="0"/>
                <a:t>Y axis</a:t>
              </a:r>
            </a:p>
          </p:txBody>
        </p:sp>
      </p:grpSp>
      <p:grpSp>
        <p:nvGrpSpPr>
          <p:cNvPr id="7" name="Group 6">
            <a:extLst>
              <a:ext uri="{FF2B5EF4-FFF2-40B4-BE49-F238E27FC236}">
                <a16:creationId xmlns:a16="http://schemas.microsoft.com/office/drawing/2014/main" id="{65303C94-29B3-4740-99EB-DF1B70DF357A}"/>
              </a:ext>
            </a:extLst>
          </p:cNvPr>
          <p:cNvGrpSpPr/>
          <p:nvPr/>
        </p:nvGrpSpPr>
        <p:grpSpPr>
          <a:xfrm>
            <a:off x="2795226" y="3441251"/>
            <a:ext cx="6258894" cy="2823383"/>
            <a:chOff x="3054485" y="3443072"/>
            <a:chExt cx="6258894" cy="2823383"/>
          </a:xfrm>
        </p:grpSpPr>
        <p:grpSp>
          <p:nvGrpSpPr>
            <p:cNvPr id="39" name="Group 38">
              <a:extLst>
                <a:ext uri="{FF2B5EF4-FFF2-40B4-BE49-F238E27FC236}">
                  <a16:creationId xmlns:a16="http://schemas.microsoft.com/office/drawing/2014/main" id="{EEE25724-4DBE-4795-BC14-61B094CFACEB}"/>
                </a:ext>
              </a:extLst>
            </p:cNvPr>
            <p:cNvGrpSpPr/>
            <p:nvPr/>
          </p:nvGrpSpPr>
          <p:grpSpPr>
            <a:xfrm>
              <a:off x="3054485" y="3443072"/>
              <a:ext cx="6258894" cy="2823383"/>
              <a:chOff x="3858763" y="1175082"/>
              <a:chExt cx="6258894" cy="2823383"/>
            </a:xfrm>
          </p:grpSpPr>
          <p:sp>
            <p:nvSpPr>
              <p:cNvPr id="40" name="Rectangle 39">
                <a:extLst>
                  <a:ext uri="{FF2B5EF4-FFF2-40B4-BE49-F238E27FC236}">
                    <a16:creationId xmlns:a16="http://schemas.microsoft.com/office/drawing/2014/main" id="{B67A469E-B7B4-4F44-ABC1-D43C4171B05C}"/>
                  </a:ext>
                </a:extLst>
              </p:cNvPr>
              <p:cNvSpPr/>
              <p:nvPr/>
            </p:nvSpPr>
            <p:spPr>
              <a:xfrm>
                <a:off x="3858763" y="1175082"/>
                <a:ext cx="6258894" cy="646331"/>
              </a:xfrm>
              <a:prstGeom prst="rect">
                <a:avLst/>
              </a:prstGeom>
            </p:spPr>
            <p:txBody>
              <a:bodyPr wrap="square">
                <a:spAutoFit/>
              </a:bodyPr>
              <a:lstStyle/>
              <a:p>
                <a:pPr algn="ctr"/>
                <a:r>
                  <a:rPr lang="en-IN" b="1" dirty="0">
                    <a:latin typeface="Arial" panose="020B0604020202020204" pitchFamily="34" charset="0"/>
                    <a:cs typeface="Arial" panose="020B0604020202020204" pitchFamily="34" charset="0"/>
                  </a:rPr>
                  <a:t>Establishing </a:t>
                </a:r>
                <a:r>
                  <a:rPr lang="en-IN" dirty="0">
                    <a:latin typeface="Arial" panose="020B0604020202020204" pitchFamily="34" charset="0"/>
                    <a:cs typeface="Arial" panose="020B0604020202020204" pitchFamily="34" charset="0"/>
                  </a:rPr>
                  <a:t>the </a:t>
                </a:r>
                <a:r>
                  <a:rPr lang="en-IN" b="1" dirty="0">
                    <a:latin typeface="Arial" panose="020B0604020202020204" pitchFamily="34" charset="0"/>
                    <a:cs typeface="Arial" panose="020B0604020202020204" pitchFamily="34" charset="0"/>
                  </a:rPr>
                  <a:t>Drivers for Championing Manufacturing</a:t>
                </a:r>
              </a:p>
            </p:txBody>
          </p:sp>
          <p:grpSp>
            <p:nvGrpSpPr>
              <p:cNvPr id="41" name="Group 40">
                <a:extLst>
                  <a:ext uri="{FF2B5EF4-FFF2-40B4-BE49-F238E27FC236}">
                    <a16:creationId xmlns:a16="http://schemas.microsoft.com/office/drawing/2014/main" id="{E3EEF781-36C6-4889-8FDB-4308348F2405}"/>
                  </a:ext>
                </a:extLst>
              </p:cNvPr>
              <p:cNvGrpSpPr/>
              <p:nvPr/>
            </p:nvGrpSpPr>
            <p:grpSpPr>
              <a:xfrm>
                <a:off x="6004248" y="1948203"/>
                <a:ext cx="2915692" cy="2050262"/>
                <a:chOff x="2554833" y="1410147"/>
                <a:chExt cx="2915692" cy="2050262"/>
              </a:xfrm>
            </p:grpSpPr>
            <p:sp>
              <p:nvSpPr>
                <p:cNvPr id="43" name="Heptagon 42">
                  <a:extLst>
                    <a:ext uri="{FF2B5EF4-FFF2-40B4-BE49-F238E27FC236}">
                      <a16:creationId xmlns:a16="http://schemas.microsoft.com/office/drawing/2014/main" id="{A7F32C22-FB43-4C18-B84F-8412A84F2D16}"/>
                    </a:ext>
                  </a:extLst>
                </p:cNvPr>
                <p:cNvSpPr/>
                <p:nvPr/>
              </p:nvSpPr>
              <p:spPr>
                <a:xfrm>
                  <a:off x="2554833" y="1410147"/>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44" name="Heptagon 43">
                  <a:extLst>
                    <a:ext uri="{FF2B5EF4-FFF2-40B4-BE49-F238E27FC236}">
                      <a16:creationId xmlns:a16="http://schemas.microsoft.com/office/drawing/2014/main" id="{E5AD7257-98EE-495F-9456-3E8A526C302D}"/>
                    </a:ext>
                  </a:extLst>
                </p:cNvPr>
                <p:cNvSpPr/>
                <p:nvPr/>
              </p:nvSpPr>
              <p:spPr>
                <a:xfrm>
                  <a:off x="2554833" y="1919349"/>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sp>
              <p:nvSpPr>
                <p:cNvPr id="45" name="Heptagon 44">
                  <a:extLst>
                    <a:ext uri="{FF2B5EF4-FFF2-40B4-BE49-F238E27FC236}">
                      <a16:creationId xmlns:a16="http://schemas.microsoft.com/office/drawing/2014/main" id="{03C1337A-5876-4456-BFC7-50847DECFF79}"/>
                    </a:ext>
                  </a:extLst>
                </p:cNvPr>
                <p:cNvSpPr/>
                <p:nvPr/>
              </p:nvSpPr>
              <p:spPr>
                <a:xfrm>
                  <a:off x="2554833" y="2456905"/>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sp>
              <p:nvSpPr>
                <p:cNvPr id="46" name="Heptagon 45">
                  <a:extLst>
                    <a:ext uri="{FF2B5EF4-FFF2-40B4-BE49-F238E27FC236}">
                      <a16:creationId xmlns:a16="http://schemas.microsoft.com/office/drawing/2014/main" id="{A60446C0-297E-4F7D-8023-A2570148196B}"/>
                    </a:ext>
                  </a:extLst>
                </p:cNvPr>
                <p:cNvSpPr/>
                <p:nvPr/>
              </p:nvSpPr>
              <p:spPr>
                <a:xfrm>
                  <a:off x="2554833" y="3054009"/>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sp>
              <p:nvSpPr>
                <p:cNvPr id="47" name="Rectangle 46">
                  <a:extLst>
                    <a:ext uri="{FF2B5EF4-FFF2-40B4-BE49-F238E27FC236}">
                      <a16:creationId xmlns:a16="http://schemas.microsoft.com/office/drawing/2014/main" id="{65ED4003-426C-4351-B2D0-633D7EA25949}"/>
                    </a:ext>
                  </a:extLst>
                </p:cNvPr>
                <p:cNvSpPr/>
                <p:nvPr/>
              </p:nvSpPr>
              <p:spPr>
                <a:xfrm>
                  <a:off x="3041655" y="1432725"/>
                  <a:ext cx="2428870" cy="369332"/>
                </a:xfrm>
                <a:prstGeom prst="rect">
                  <a:avLst/>
                </a:prstGeom>
              </p:spPr>
              <p:txBody>
                <a:bodyPr wrap="none">
                  <a:spAutoFit/>
                </a:bodyPr>
                <a:lstStyle/>
                <a:p>
                  <a:pPr fontAlgn="ctr"/>
                  <a:r>
                    <a:rPr lang="en-US" dirty="0">
                      <a:latin typeface="Arial" panose="020B0604020202020204" pitchFamily="34" charset="0"/>
                      <a:cs typeface="Arial" panose="020B0604020202020204" pitchFamily="34" charset="0"/>
                    </a:rPr>
                    <a:t>Scale &amp; Market Share</a:t>
                  </a:r>
                </a:p>
              </p:txBody>
            </p:sp>
            <p:sp>
              <p:nvSpPr>
                <p:cNvPr id="48" name="Rectangle 47">
                  <a:extLst>
                    <a:ext uri="{FF2B5EF4-FFF2-40B4-BE49-F238E27FC236}">
                      <a16:creationId xmlns:a16="http://schemas.microsoft.com/office/drawing/2014/main" id="{5DE7F1F0-7C07-4FA2-B46C-C7E3E7497549}"/>
                    </a:ext>
                  </a:extLst>
                </p:cNvPr>
                <p:cNvSpPr/>
                <p:nvPr/>
              </p:nvSpPr>
              <p:spPr>
                <a:xfrm>
                  <a:off x="3041655" y="1928285"/>
                  <a:ext cx="2172390" cy="369332"/>
                </a:xfrm>
                <a:prstGeom prst="rect">
                  <a:avLst/>
                </a:prstGeom>
              </p:spPr>
              <p:txBody>
                <a:bodyPr wrap="none">
                  <a:spAutoFit/>
                </a:bodyPr>
                <a:lstStyle/>
                <a:p>
                  <a:pPr fontAlgn="ctr"/>
                  <a:r>
                    <a:rPr lang="en-US" dirty="0">
                      <a:latin typeface="Arial" panose="020B0604020202020204" pitchFamily="34" charset="0"/>
                      <a:cs typeface="Arial" panose="020B0604020202020204" pitchFamily="34" charset="0"/>
                    </a:rPr>
                    <a:t>Platform Innovation</a:t>
                  </a:r>
                </a:p>
              </p:txBody>
            </p:sp>
            <p:sp>
              <p:nvSpPr>
                <p:cNvPr id="49" name="Rectangle 48">
                  <a:extLst>
                    <a:ext uri="{FF2B5EF4-FFF2-40B4-BE49-F238E27FC236}">
                      <a16:creationId xmlns:a16="http://schemas.microsoft.com/office/drawing/2014/main" id="{81A95E25-7160-403B-99DA-83AFC8DA7DA5}"/>
                    </a:ext>
                  </a:extLst>
                </p:cNvPr>
                <p:cNvSpPr/>
                <p:nvPr/>
              </p:nvSpPr>
              <p:spPr>
                <a:xfrm>
                  <a:off x="3041655" y="2451351"/>
                  <a:ext cx="800219" cy="369332"/>
                </a:xfrm>
                <a:prstGeom prst="rect">
                  <a:avLst/>
                </a:prstGeom>
              </p:spPr>
              <p:txBody>
                <a:bodyPr wrap="none">
                  <a:spAutoFit/>
                </a:bodyPr>
                <a:lstStyle/>
                <a:p>
                  <a:pPr fontAlgn="ctr"/>
                  <a:r>
                    <a:rPr lang="en-US" dirty="0">
                      <a:latin typeface="Arial" panose="020B0604020202020204" pitchFamily="34" charset="0"/>
                      <a:cs typeface="Arial" panose="020B0604020202020204" pitchFamily="34" charset="0"/>
                    </a:rPr>
                    <a:t>Brand</a:t>
                  </a:r>
                </a:p>
              </p:txBody>
            </p:sp>
            <p:sp>
              <p:nvSpPr>
                <p:cNvPr id="50" name="Rectangle 49">
                  <a:extLst>
                    <a:ext uri="{FF2B5EF4-FFF2-40B4-BE49-F238E27FC236}">
                      <a16:creationId xmlns:a16="http://schemas.microsoft.com/office/drawing/2014/main" id="{6F012C0B-3432-4547-8C25-AEDC45BD8F2E}"/>
                    </a:ext>
                  </a:extLst>
                </p:cNvPr>
                <p:cNvSpPr/>
                <p:nvPr/>
              </p:nvSpPr>
              <p:spPr>
                <a:xfrm>
                  <a:off x="3041655" y="3076587"/>
                  <a:ext cx="1402948" cy="369332"/>
                </a:xfrm>
                <a:prstGeom prst="rect">
                  <a:avLst/>
                </a:prstGeom>
              </p:spPr>
              <p:txBody>
                <a:bodyPr wrap="none">
                  <a:spAutoFit/>
                </a:bodyPr>
                <a:lstStyle/>
                <a:p>
                  <a:pPr fontAlgn="ctr"/>
                  <a:r>
                    <a:rPr lang="en-IN" dirty="0">
                      <a:latin typeface="Arial" panose="020B0604020202020204" pitchFamily="34" charset="0"/>
                      <a:cs typeface="Arial" panose="020B0604020202020204" pitchFamily="34" charset="0"/>
                    </a:rPr>
                    <a:t>Sustenance</a:t>
                  </a:r>
                </a:p>
              </p:txBody>
            </p:sp>
          </p:grpSp>
          <p:pic>
            <p:nvPicPr>
              <p:cNvPr id="42" name="Picture 4" descr="http://images.clipartpanda.com/leader-clipart-team-leader-clipart-1.jpg">
                <a:extLst>
                  <a:ext uri="{FF2B5EF4-FFF2-40B4-BE49-F238E27FC236}">
                    <a16:creationId xmlns:a16="http://schemas.microsoft.com/office/drawing/2014/main" id="{6B481EBE-E803-4D7C-B1A3-06D704357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255" y="2155447"/>
                <a:ext cx="1034292" cy="1034293"/>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Double Bracket 66">
              <a:extLst>
                <a:ext uri="{FF2B5EF4-FFF2-40B4-BE49-F238E27FC236}">
                  <a16:creationId xmlns:a16="http://schemas.microsoft.com/office/drawing/2014/main" id="{92360457-9A43-4FD0-8FA2-7E07EA57816C}"/>
                </a:ext>
              </a:extLst>
            </p:cNvPr>
            <p:cNvSpPr/>
            <p:nvPr/>
          </p:nvSpPr>
          <p:spPr>
            <a:xfrm>
              <a:off x="3992920" y="5442063"/>
              <a:ext cx="685800" cy="68371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IN" dirty="0"/>
                <a:t>X axis</a:t>
              </a:r>
            </a:p>
          </p:txBody>
        </p:sp>
      </p:grpSp>
      <p:grpSp>
        <p:nvGrpSpPr>
          <p:cNvPr id="5" name="Group 4">
            <a:extLst>
              <a:ext uri="{FF2B5EF4-FFF2-40B4-BE49-F238E27FC236}">
                <a16:creationId xmlns:a16="http://schemas.microsoft.com/office/drawing/2014/main" id="{9C79777A-6B51-49DF-8F49-9B819A825A30}"/>
              </a:ext>
            </a:extLst>
          </p:cNvPr>
          <p:cNvGrpSpPr/>
          <p:nvPr/>
        </p:nvGrpSpPr>
        <p:grpSpPr>
          <a:xfrm>
            <a:off x="3480455" y="843815"/>
            <a:ext cx="6046151" cy="2499923"/>
            <a:chOff x="3112646" y="3805174"/>
            <a:chExt cx="6046151" cy="2499923"/>
          </a:xfrm>
        </p:grpSpPr>
        <p:sp>
          <p:nvSpPr>
            <p:cNvPr id="68" name="Double Bracket 67">
              <a:extLst>
                <a:ext uri="{FF2B5EF4-FFF2-40B4-BE49-F238E27FC236}">
                  <a16:creationId xmlns:a16="http://schemas.microsoft.com/office/drawing/2014/main" id="{0FF1E7E2-ECDF-421E-A21D-B07173F5A79B}"/>
                </a:ext>
              </a:extLst>
            </p:cNvPr>
            <p:cNvSpPr/>
            <p:nvPr/>
          </p:nvSpPr>
          <p:spPr>
            <a:xfrm>
              <a:off x="3470116" y="5352193"/>
              <a:ext cx="734346" cy="68371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IN" dirty="0"/>
                <a:t>Z axis</a:t>
              </a:r>
            </a:p>
          </p:txBody>
        </p:sp>
        <p:grpSp>
          <p:nvGrpSpPr>
            <p:cNvPr id="85" name="Group 84">
              <a:extLst>
                <a:ext uri="{FF2B5EF4-FFF2-40B4-BE49-F238E27FC236}">
                  <a16:creationId xmlns:a16="http://schemas.microsoft.com/office/drawing/2014/main" id="{0664E480-D474-439B-BE4F-23E69D9D5327}"/>
                </a:ext>
              </a:extLst>
            </p:cNvPr>
            <p:cNvGrpSpPr/>
            <p:nvPr/>
          </p:nvGrpSpPr>
          <p:grpSpPr>
            <a:xfrm>
              <a:off x="3112646" y="3805174"/>
              <a:ext cx="6046151" cy="2499923"/>
              <a:chOff x="3112646" y="3805174"/>
              <a:chExt cx="6046151" cy="2499923"/>
            </a:xfrm>
          </p:grpSpPr>
          <p:grpSp>
            <p:nvGrpSpPr>
              <p:cNvPr id="69" name="Group 68">
                <a:extLst>
                  <a:ext uri="{FF2B5EF4-FFF2-40B4-BE49-F238E27FC236}">
                    <a16:creationId xmlns:a16="http://schemas.microsoft.com/office/drawing/2014/main" id="{4E256C35-96D9-4626-9D43-9C0EAAF7E941}"/>
                  </a:ext>
                </a:extLst>
              </p:cNvPr>
              <p:cNvGrpSpPr/>
              <p:nvPr/>
            </p:nvGrpSpPr>
            <p:grpSpPr>
              <a:xfrm>
                <a:off x="3112646" y="3805174"/>
                <a:ext cx="6046151" cy="2499923"/>
                <a:chOff x="3966294" y="781392"/>
                <a:chExt cx="6046151" cy="2499923"/>
              </a:xfrm>
            </p:grpSpPr>
            <p:sp>
              <p:nvSpPr>
                <p:cNvPr id="70" name="Rectangle 69">
                  <a:extLst>
                    <a:ext uri="{FF2B5EF4-FFF2-40B4-BE49-F238E27FC236}">
                      <a16:creationId xmlns:a16="http://schemas.microsoft.com/office/drawing/2014/main" id="{72FE4B11-E2F0-4EB7-93DD-6B1AC85C8229}"/>
                    </a:ext>
                  </a:extLst>
                </p:cNvPr>
                <p:cNvSpPr/>
                <p:nvPr/>
              </p:nvSpPr>
              <p:spPr>
                <a:xfrm>
                  <a:off x="3966294" y="781392"/>
                  <a:ext cx="6046151" cy="646331"/>
                </a:xfrm>
                <a:prstGeom prst="rect">
                  <a:avLst/>
                </a:prstGeom>
              </p:spPr>
              <p:txBody>
                <a:bodyPr wrap="square">
                  <a:spAutoFit/>
                </a:bodyPr>
                <a:lstStyle/>
                <a:p>
                  <a:pPr algn="ctr"/>
                  <a:r>
                    <a:rPr lang="en-IN" b="1" dirty="0">
                      <a:latin typeface="Arial" panose="020B0604020202020204" pitchFamily="34" charset="0"/>
                      <a:cs typeface="Arial" panose="020B0604020202020204" pitchFamily="34" charset="0"/>
                    </a:rPr>
                    <a:t>Creating </a:t>
                  </a:r>
                  <a:r>
                    <a:rPr lang="en-IN" dirty="0">
                      <a:latin typeface="Arial" panose="020B0604020202020204" pitchFamily="34" charset="0"/>
                      <a:cs typeface="Arial" panose="020B0604020202020204" pitchFamily="34" charset="0"/>
                    </a:rPr>
                    <a:t>a </a:t>
                  </a:r>
                  <a:r>
                    <a:rPr lang="en-IN" b="1" dirty="0">
                      <a:latin typeface="Arial" panose="020B0604020202020204" pitchFamily="34" charset="0"/>
                      <a:cs typeface="Arial" panose="020B0604020202020204" pitchFamily="34" charset="0"/>
                    </a:rPr>
                    <a:t>holistic framework </a:t>
                  </a:r>
                  <a:r>
                    <a:rPr lang="en-IN" dirty="0">
                      <a:latin typeface="Arial" panose="020B0604020202020204" pitchFamily="34" charset="0"/>
                      <a:cs typeface="Arial" panose="020B0604020202020204" pitchFamily="34" charset="0"/>
                    </a:rPr>
                    <a:t>for </a:t>
                  </a:r>
                  <a:r>
                    <a:rPr lang="en-IN" b="1" dirty="0">
                      <a:latin typeface="Arial" panose="020B0604020202020204" pitchFamily="34" charset="0"/>
                      <a:cs typeface="Arial" panose="020B0604020202020204" pitchFamily="34" charset="0"/>
                    </a:rPr>
                    <a:t>deployment of Smart Manufacturing</a:t>
                  </a:r>
                </a:p>
              </p:txBody>
            </p:sp>
            <p:grpSp>
              <p:nvGrpSpPr>
                <p:cNvPr id="71" name="Group 70">
                  <a:extLst>
                    <a:ext uri="{FF2B5EF4-FFF2-40B4-BE49-F238E27FC236}">
                      <a16:creationId xmlns:a16="http://schemas.microsoft.com/office/drawing/2014/main" id="{83D02696-C520-4F4D-966E-86507F126B24}"/>
                    </a:ext>
                  </a:extLst>
                </p:cNvPr>
                <p:cNvGrpSpPr/>
                <p:nvPr/>
              </p:nvGrpSpPr>
              <p:grpSpPr>
                <a:xfrm>
                  <a:off x="5631535" y="1539726"/>
                  <a:ext cx="4094628" cy="1741589"/>
                  <a:chOff x="2182120" y="1001670"/>
                  <a:chExt cx="4094628" cy="1741589"/>
                </a:xfrm>
              </p:grpSpPr>
              <p:sp>
                <p:nvSpPr>
                  <p:cNvPr id="73" name="Heptagon 72">
                    <a:extLst>
                      <a:ext uri="{FF2B5EF4-FFF2-40B4-BE49-F238E27FC236}">
                        <a16:creationId xmlns:a16="http://schemas.microsoft.com/office/drawing/2014/main" id="{C9F85D06-75FC-445A-A06B-33ED46BED2CC}"/>
                      </a:ext>
                    </a:extLst>
                  </p:cNvPr>
                  <p:cNvSpPr/>
                  <p:nvPr/>
                </p:nvSpPr>
                <p:spPr>
                  <a:xfrm>
                    <a:off x="2182120" y="1001670"/>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74" name="Heptagon 73">
                    <a:extLst>
                      <a:ext uri="{FF2B5EF4-FFF2-40B4-BE49-F238E27FC236}">
                        <a16:creationId xmlns:a16="http://schemas.microsoft.com/office/drawing/2014/main" id="{15E2F5B4-D8D5-40CB-94ED-7CEA1445D8FB}"/>
                      </a:ext>
                    </a:extLst>
                  </p:cNvPr>
                  <p:cNvSpPr/>
                  <p:nvPr/>
                </p:nvSpPr>
                <p:spPr>
                  <a:xfrm>
                    <a:off x="2182120" y="1462600"/>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sp>
                <p:nvSpPr>
                  <p:cNvPr id="76" name="Heptagon 75">
                    <a:extLst>
                      <a:ext uri="{FF2B5EF4-FFF2-40B4-BE49-F238E27FC236}">
                        <a16:creationId xmlns:a16="http://schemas.microsoft.com/office/drawing/2014/main" id="{C059644F-50AD-4CC3-9E39-0D819401784F}"/>
                      </a:ext>
                    </a:extLst>
                  </p:cNvPr>
                  <p:cNvSpPr/>
                  <p:nvPr/>
                </p:nvSpPr>
                <p:spPr>
                  <a:xfrm>
                    <a:off x="2182120" y="1896246"/>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sp>
                <p:nvSpPr>
                  <p:cNvPr id="77" name="Rectangle 76">
                    <a:extLst>
                      <a:ext uri="{FF2B5EF4-FFF2-40B4-BE49-F238E27FC236}">
                        <a16:creationId xmlns:a16="http://schemas.microsoft.com/office/drawing/2014/main" id="{4C6F52AE-F825-4244-B170-DAE3013D1F93}"/>
                      </a:ext>
                    </a:extLst>
                  </p:cNvPr>
                  <p:cNvSpPr/>
                  <p:nvPr/>
                </p:nvSpPr>
                <p:spPr>
                  <a:xfrm>
                    <a:off x="2837608" y="1024248"/>
                    <a:ext cx="1544012" cy="369332"/>
                  </a:xfrm>
                  <a:prstGeom prst="rect">
                    <a:avLst/>
                  </a:prstGeom>
                </p:spPr>
                <p:txBody>
                  <a:bodyPr wrap="none">
                    <a:spAutoFit/>
                  </a:bodyPr>
                  <a:lstStyle/>
                  <a:p>
                    <a:pPr fontAlgn="ctr"/>
                    <a:r>
                      <a:rPr lang="en-US" dirty="0">
                        <a:latin typeface="Arial" panose="020B0604020202020204" pitchFamily="34" charset="0"/>
                        <a:cs typeface="Arial" panose="020B0604020202020204" pitchFamily="34" charset="0"/>
                      </a:rPr>
                      <a:t>Infrastructure</a:t>
                    </a:r>
                  </a:p>
                </p:txBody>
              </p:sp>
              <p:sp>
                <p:nvSpPr>
                  <p:cNvPr id="78" name="Rectangle 77">
                    <a:extLst>
                      <a:ext uri="{FF2B5EF4-FFF2-40B4-BE49-F238E27FC236}">
                        <a16:creationId xmlns:a16="http://schemas.microsoft.com/office/drawing/2014/main" id="{A23C8205-1D6F-4EFC-9E14-92CAF8EF5098}"/>
                      </a:ext>
                    </a:extLst>
                  </p:cNvPr>
                  <p:cNvSpPr/>
                  <p:nvPr/>
                </p:nvSpPr>
                <p:spPr>
                  <a:xfrm>
                    <a:off x="2849207" y="1471536"/>
                    <a:ext cx="3427541" cy="369332"/>
                  </a:xfrm>
                  <a:prstGeom prst="rect">
                    <a:avLst/>
                  </a:prstGeom>
                </p:spPr>
                <p:txBody>
                  <a:bodyPr wrap="none">
                    <a:spAutoFit/>
                  </a:bodyPr>
                  <a:lstStyle/>
                  <a:p>
                    <a:pPr fontAlgn="ctr"/>
                    <a:r>
                      <a:rPr lang="en-US" dirty="0">
                        <a:latin typeface="Arial" panose="020B0604020202020204" pitchFamily="34" charset="0"/>
                        <a:cs typeface="Arial" panose="020B0604020202020204" pitchFamily="34" charset="0"/>
                      </a:rPr>
                      <a:t>Policy Regime </a:t>
                    </a:r>
                    <a:r>
                      <a:rPr lang="en-US" sz="1200" dirty="0">
                        <a:latin typeface="Arial" panose="020B0604020202020204" pitchFamily="34" charset="0"/>
                        <a:cs typeface="Arial" panose="020B0604020202020204" pitchFamily="34" charset="0"/>
                      </a:rPr>
                      <a:t>(including cyber-security)</a:t>
                    </a:r>
                    <a:endParaRPr lang="en-US" dirty="0">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CDB7D4BE-1C1F-4A2E-AD88-8E46031BC2FB}"/>
                      </a:ext>
                    </a:extLst>
                  </p:cNvPr>
                  <p:cNvSpPr/>
                  <p:nvPr/>
                </p:nvSpPr>
                <p:spPr>
                  <a:xfrm>
                    <a:off x="2876408" y="1918824"/>
                    <a:ext cx="2655535" cy="369332"/>
                  </a:xfrm>
                  <a:prstGeom prst="rect">
                    <a:avLst/>
                  </a:prstGeom>
                </p:spPr>
                <p:txBody>
                  <a:bodyPr wrap="none">
                    <a:spAutoFit/>
                  </a:bodyPr>
                  <a:lstStyle/>
                  <a:p>
                    <a:pPr fontAlgn="ctr"/>
                    <a:r>
                      <a:rPr lang="en-IN" dirty="0">
                        <a:latin typeface="Arial" panose="020B0604020202020204" pitchFamily="34" charset="0"/>
                        <a:cs typeface="Arial" panose="020B0604020202020204" pitchFamily="34" charset="0"/>
                      </a:rPr>
                      <a:t>Workforce Development</a:t>
                    </a:r>
                  </a:p>
                </p:txBody>
              </p:sp>
              <p:sp>
                <p:nvSpPr>
                  <p:cNvPr id="83" name="Heptagon 82">
                    <a:extLst>
                      <a:ext uri="{FF2B5EF4-FFF2-40B4-BE49-F238E27FC236}">
                        <a16:creationId xmlns:a16="http://schemas.microsoft.com/office/drawing/2014/main" id="{CD18FE6A-3BAD-421D-8CC0-45AA942EA9E3}"/>
                      </a:ext>
                    </a:extLst>
                  </p:cNvPr>
                  <p:cNvSpPr/>
                  <p:nvPr/>
                </p:nvSpPr>
                <p:spPr>
                  <a:xfrm>
                    <a:off x="2193769" y="2336859"/>
                    <a:ext cx="448722" cy="406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sp>
                <p:nvSpPr>
                  <p:cNvPr id="84" name="Rectangle 83">
                    <a:extLst>
                      <a:ext uri="{FF2B5EF4-FFF2-40B4-BE49-F238E27FC236}">
                        <a16:creationId xmlns:a16="http://schemas.microsoft.com/office/drawing/2014/main" id="{A304FF75-8588-418A-BA4D-6E0D861037D4}"/>
                      </a:ext>
                    </a:extLst>
                  </p:cNvPr>
                  <p:cNvSpPr/>
                  <p:nvPr/>
                </p:nvSpPr>
                <p:spPr>
                  <a:xfrm>
                    <a:off x="2849207" y="2359437"/>
                    <a:ext cx="3241337" cy="369332"/>
                  </a:xfrm>
                  <a:prstGeom prst="rect">
                    <a:avLst/>
                  </a:prstGeom>
                </p:spPr>
                <p:txBody>
                  <a:bodyPr wrap="none">
                    <a:spAutoFit/>
                  </a:bodyPr>
                  <a:lstStyle/>
                  <a:p>
                    <a:pPr fontAlgn="ctr"/>
                    <a:r>
                      <a:rPr lang="en-IN" dirty="0">
                        <a:latin typeface="Arial" panose="020B0604020202020204" pitchFamily="34" charset="0"/>
                        <a:cs typeface="Arial" panose="020B0604020202020204" pitchFamily="34" charset="0"/>
                      </a:rPr>
                      <a:t>Awareness, tools and metrics</a:t>
                    </a:r>
                  </a:p>
                </p:txBody>
              </p:sp>
            </p:grpSp>
          </p:grpSp>
          <p:pic>
            <p:nvPicPr>
              <p:cNvPr id="81" name="Picture 80">
                <a:extLst>
                  <a:ext uri="{FF2B5EF4-FFF2-40B4-BE49-F238E27FC236}">
                    <a16:creationId xmlns:a16="http://schemas.microsoft.com/office/drawing/2014/main" id="{65437635-6BCF-4A5E-A0C7-B27F4DA57327}"/>
                  </a:ext>
                </a:extLst>
              </p:cNvPr>
              <p:cNvPicPr>
                <a:picLocks noChangeAspect="1"/>
              </p:cNvPicPr>
              <p:nvPr/>
            </p:nvPicPr>
            <p:blipFill>
              <a:blip r:embed="rId5"/>
              <a:stretch>
                <a:fillRect/>
              </a:stretch>
            </p:blipFill>
            <p:spPr>
              <a:xfrm>
                <a:off x="3537451" y="4276368"/>
                <a:ext cx="704850" cy="981075"/>
              </a:xfrm>
              <a:prstGeom prst="rect">
                <a:avLst/>
              </a:prstGeom>
            </p:spPr>
          </p:pic>
        </p:grpSp>
      </p:grpSp>
      <p:sp>
        <p:nvSpPr>
          <p:cNvPr id="51" name="Rectangle 50">
            <a:extLst>
              <a:ext uri="{FF2B5EF4-FFF2-40B4-BE49-F238E27FC236}">
                <a16:creationId xmlns:a16="http://schemas.microsoft.com/office/drawing/2014/main" id="{DFDB3CCA-BF7C-487D-99FC-BC90A0947B8E}"/>
              </a:ext>
            </a:extLst>
          </p:cNvPr>
          <p:cNvSpPr/>
          <p:nvPr/>
        </p:nvSpPr>
        <p:spPr>
          <a:xfrm>
            <a:off x="6601170" y="-66815"/>
            <a:ext cx="2149050"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Transformation requirements</a:t>
            </a:r>
          </a:p>
        </p:txBody>
      </p:sp>
      <p:sp>
        <p:nvSpPr>
          <p:cNvPr id="15" name="Freeform: Shape 14">
            <a:extLst>
              <a:ext uri="{FF2B5EF4-FFF2-40B4-BE49-F238E27FC236}">
                <a16:creationId xmlns:a16="http://schemas.microsoft.com/office/drawing/2014/main" id="{8ED55719-1B47-45DB-8087-EB71352B42CB}"/>
              </a:ext>
            </a:extLst>
          </p:cNvPr>
          <p:cNvSpPr/>
          <p:nvPr/>
        </p:nvSpPr>
        <p:spPr>
          <a:xfrm>
            <a:off x="-19455" y="836579"/>
            <a:ext cx="9105089" cy="5466944"/>
          </a:xfrm>
          <a:custGeom>
            <a:avLst/>
            <a:gdLst>
              <a:gd name="connsiteX0" fmla="*/ 0 w 9105089"/>
              <a:gd name="connsiteY0" fmla="*/ 0 h 5466944"/>
              <a:gd name="connsiteX1" fmla="*/ 3638144 w 9105089"/>
              <a:gd name="connsiteY1" fmla="*/ 0 h 5466944"/>
              <a:gd name="connsiteX2" fmla="*/ 3638144 w 9105089"/>
              <a:gd name="connsiteY2" fmla="*/ 2568102 h 5466944"/>
              <a:gd name="connsiteX3" fmla="*/ 9105089 w 9105089"/>
              <a:gd name="connsiteY3" fmla="*/ 2568102 h 5466944"/>
              <a:gd name="connsiteX4" fmla="*/ 9105089 w 9105089"/>
              <a:gd name="connsiteY4" fmla="*/ 5408578 h 5466944"/>
              <a:gd name="connsiteX5" fmla="*/ 525293 w 9105089"/>
              <a:gd name="connsiteY5" fmla="*/ 5466944 h 5466944"/>
              <a:gd name="connsiteX6" fmla="*/ 19455 w 9105089"/>
              <a:gd name="connsiteY6" fmla="*/ 5466944 h 5466944"/>
              <a:gd name="connsiteX7" fmla="*/ 19455 w 9105089"/>
              <a:gd name="connsiteY7" fmla="*/ 58366 h 5466944"/>
              <a:gd name="connsiteX8" fmla="*/ 0 w 9105089"/>
              <a:gd name="connsiteY8" fmla="*/ 0 h 54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5089" h="5466944">
                <a:moveTo>
                  <a:pt x="0" y="0"/>
                </a:moveTo>
                <a:lnTo>
                  <a:pt x="3638144" y="0"/>
                </a:lnTo>
                <a:lnTo>
                  <a:pt x="3638144" y="2568102"/>
                </a:lnTo>
                <a:lnTo>
                  <a:pt x="9105089" y="2568102"/>
                </a:lnTo>
                <a:lnTo>
                  <a:pt x="9105089" y="5408578"/>
                </a:lnTo>
                <a:lnTo>
                  <a:pt x="525293" y="5466944"/>
                </a:lnTo>
                <a:lnTo>
                  <a:pt x="19455" y="5466944"/>
                </a:lnTo>
                <a:lnTo>
                  <a:pt x="19455" y="58366"/>
                </a:lnTo>
                <a:lnTo>
                  <a:pt x="0" y="0"/>
                </a:lnTo>
                <a:close/>
              </a:path>
            </a:pathLst>
          </a:custGeom>
          <a:solidFill>
            <a:srgbClr val="BFBFB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5563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48093" y="192265"/>
            <a:ext cx="8330324" cy="576362"/>
          </a:xfrm>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Creating a holistic framework for deployment of </a:t>
            </a:r>
            <a:br>
              <a:rPr lang="en-IN" sz="2200" b="1" dirty="0">
                <a:solidFill>
                  <a:schemeClr val="tx2"/>
                </a:solidFill>
                <a:latin typeface="Calibri" panose="020F0502020204030204" pitchFamily="34" charset="0"/>
              </a:rPr>
            </a:br>
            <a:r>
              <a:rPr lang="en-IN" sz="2200" b="1" dirty="0">
                <a:solidFill>
                  <a:schemeClr val="tx2"/>
                </a:solidFill>
                <a:latin typeface="Calibri" panose="020F0502020204030204" pitchFamily="34" charset="0"/>
              </a:rPr>
              <a:t>Smart Manufacturing (1/4)</a:t>
            </a:r>
          </a:p>
        </p:txBody>
      </p:sp>
      <p:sp>
        <p:nvSpPr>
          <p:cNvPr id="4" name="Slide Number Placeholder 3"/>
          <p:cNvSpPr>
            <a:spLocks noGrp="1"/>
          </p:cNvSpPr>
          <p:nvPr>
            <p:ph type="sldNum" sz="quarter" idx="12"/>
          </p:nvPr>
        </p:nvSpPr>
        <p:spPr>
          <a:xfrm>
            <a:off x="6135722" y="6439646"/>
            <a:ext cx="573056" cy="365125"/>
          </a:xfrm>
        </p:spPr>
        <p:txBody>
          <a:bodyPr/>
          <a:lstStyle/>
          <a:p>
            <a:fld id="{D57F1E4F-1CFF-5643-939E-217C01CDF565}" type="slidenum">
              <a:rPr lang="en-US" smtClean="0"/>
              <a:pPr/>
              <a:t>16</a:t>
            </a:fld>
            <a:endParaRPr lang="en-US" dirty="0"/>
          </a:p>
        </p:txBody>
      </p:sp>
      <p:sp>
        <p:nvSpPr>
          <p:cNvPr id="5" name="Rounded Rectangle 4">
            <a:extLst>
              <a:ext uri="{FF2B5EF4-FFF2-40B4-BE49-F238E27FC236}">
                <a16:creationId xmlns:a16="http://schemas.microsoft.com/office/drawing/2014/main" id="{247ACDBB-DE1E-4B85-A958-C15CDFB33773}"/>
              </a:ext>
            </a:extLst>
          </p:cNvPr>
          <p:cNvSpPr/>
          <p:nvPr/>
        </p:nvSpPr>
        <p:spPr>
          <a:xfrm>
            <a:off x="137886" y="1809072"/>
            <a:ext cx="867954" cy="3507577"/>
          </a:xfrm>
          <a:prstGeom prst="roundRect">
            <a:avLst>
              <a:gd name="adj" fmla="val 24074"/>
            </a:avLst>
          </a:prstGeom>
          <a:ln/>
        </p:spPr>
        <p:style>
          <a:lnRef idx="1">
            <a:schemeClr val="accent6"/>
          </a:lnRef>
          <a:fillRef idx="3">
            <a:schemeClr val="accent6"/>
          </a:fillRef>
          <a:effectRef idx="2">
            <a:schemeClr val="accent6"/>
          </a:effectRef>
          <a:fontRef idx="minor">
            <a:schemeClr val="lt1"/>
          </a:fontRef>
        </p:style>
        <p:txBody>
          <a:bodyPr vert="vert270" rtlCol="0" anchor="ctr"/>
          <a:lstStyle/>
          <a:p>
            <a:pPr algn="ctr"/>
            <a:r>
              <a:rPr lang="en-IN" b="1" dirty="0">
                <a:latin typeface="Arial" panose="020B0604020202020204" pitchFamily="34" charset="0"/>
                <a:cs typeface="Arial" panose="020B0604020202020204" pitchFamily="34" charset="0"/>
              </a:rPr>
              <a:t>Infrastructure</a:t>
            </a:r>
          </a:p>
        </p:txBody>
      </p:sp>
      <p:sp>
        <p:nvSpPr>
          <p:cNvPr id="6" name="Rounded Rectangle 7">
            <a:extLst>
              <a:ext uri="{FF2B5EF4-FFF2-40B4-BE49-F238E27FC236}">
                <a16:creationId xmlns:a16="http://schemas.microsoft.com/office/drawing/2014/main" id="{17E28FA1-1689-4859-BDCC-A1B65DD950E9}"/>
              </a:ext>
            </a:extLst>
          </p:cNvPr>
          <p:cNvSpPr/>
          <p:nvPr/>
        </p:nvSpPr>
        <p:spPr>
          <a:xfrm>
            <a:off x="1005840" y="1020592"/>
            <a:ext cx="7861488" cy="508837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169863">
              <a:spcBef>
                <a:spcPts val="6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Building robust and secure digital infrastructure</a:t>
            </a:r>
          </a:p>
          <a:p>
            <a:pPr marL="285750" indent="-169863">
              <a:spcBef>
                <a:spcPts val="6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Promoting R&amp;D and building advanced manufacturing infrastructure </a:t>
            </a:r>
          </a:p>
          <a:p>
            <a:pPr marL="742950" lvl="1" indent="-169863">
              <a:spcBef>
                <a:spcPts val="6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Development of high grade materials, various technologies that are driving the fourth industrial revolution in the country</a:t>
            </a:r>
          </a:p>
          <a:p>
            <a:pPr marL="742950" lvl="1" indent="-169863">
              <a:spcBef>
                <a:spcPts val="6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1 centre of excellence in each of the IITs / research institutions for developing the driving technologies for smart manufacturing</a:t>
            </a:r>
          </a:p>
          <a:p>
            <a:pPr marL="742950" lvl="1" indent="-169863">
              <a:spcBef>
                <a:spcPts val="6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Access to capital for innovation and research</a:t>
            </a:r>
          </a:p>
          <a:p>
            <a:pPr marL="1200150" lvl="2" indent="-169863">
              <a:spcBef>
                <a:spcPts val="6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Growth and promotion of ‘Venture Capital’ </a:t>
            </a:r>
          </a:p>
          <a:p>
            <a:pPr marL="1200150" lvl="2" indent="-169863">
              <a:spcBef>
                <a:spcPts val="6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Centralized and simpler access to information to ensure efficient utilization of government schemes</a:t>
            </a:r>
          </a:p>
          <a:p>
            <a:pPr marL="742950" lvl="1" indent="-169863">
              <a:spcBef>
                <a:spcPts val="6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Setting up nodal body for rating projects to enable softer loans </a:t>
            </a:r>
          </a:p>
        </p:txBody>
      </p:sp>
      <p:sp>
        <p:nvSpPr>
          <p:cNvPr id="10" name="Rectangle 9">
            <a:extLst>
              <a:ext uri="{FF2B5EF4-FFF2-40B4-BE49-F238E27FC236}">
                <a16:creationId xmlns:a16="http://schemas.microsoft.com/office/drawing/2014/main" id="{20A3ACBE-3A6C-4B87-911D-F8A3965307A0}"/>
              </a:ext>
            </a:extLst>
          </p:cNvPr>
          <p:cNvSpPr/>
          <p:nvPr/>
        </p:nvSpPr>
        <p:spPr>
          <a:xfrm>
            <a:off x="6601170" y="-66815"/>
            <a:ext cx="2149050"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Transformation requirements</a:t>
            </a:r>
          </a:p>
        </p:txBody>
      </p:sp>
    </p:spTree>
    <p:extLst>
      <p:ext uri="{BB962C8B-B14F-4D97-AF65-F5344CB8AC3E}">
        <p14:creationId xmlns:p14="http://schemas.microsoft.com/office/powerpoint/2010/main" val="1168768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48093" y="192265"/>
            <a:ext cx="8330324" cy="576362"/>
          </a:xfrm>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Creating a holistic framework for deployment of </a:t>
            </a:r>
            <a:br>
              <a:rPr lang="en-IN" sz="2200" b="1" dirty="0">
                <a:solidFill>
                  <a:schemeClr val="tx2"/>
                </a:solidFill>
                <a:latin typeface="Calibri" panose="020F0502020204030204" pitchFamily="34" charset="0"/>
              </a:rPr>
            </a:br>
            <a:r>
              <a:rPr lang="en-IN" sz="2200" b="1" dirty="0">
                <a:solidFill>
                  <a:schemeClr val="tx2"/>
                </a:solidFill>
                <a:latin typeface="Calibri" panose="020F0502020204030204" pitchFamily="34" charset="0"/>
              </a:rPr>
              <a:t>Smart Manufacturing (2/3)</a:t>
            </a:r>
          </a:p>
        </p:txBody>
      </p:sp>
      <p:sp>
        <p:nvSpPr>
          <p:cNvPr id="4" name="Slide Number Placeholder 3"/>
          <p:cNvSpPr>
            <a:spLocks noGrp="1"/>
          </p:cNvSpPr>
          <p:nvPr>
            <p:ph type="sldNum" sz="quarter" idx="12"/>
          </p:nvPr>
        </p:nvSpPr>
        <p:spPr>
          <a:xfrm>
            <a:off x="6135722" y="6439646"/>
            <a:ext cx="573056" cy="365125"/>
          </a:xfrm>
        </p:spPr>
        <p:txBody>
          <a:bodyPr/>
          <a:lstStyle/>
          <a:p>
            <a:fld id="{D57F1E4F-1CFF-5643-939E-217C01CDF565}" type="slidenum">
              <a:rPr lang="en-US" smtClean="0"/>
              <a:pPr/>
              <a:t>17</a:t>
            </a:fld>
            <a:endParaRPr lang="en-US" dirty="0"/>
          </a:p>
        </p:txBody>
      </p:sp>
      <p:sp>
        <p:nvSpPr>
          <p:cNvPr id="5" name="Rounded Rectangle 4">
            <a:extLst>
              <a:ext uri="{FF2B5EF4-FFF2-40B4-BE49-F238E27FC236}">
                <a16:creationId xmlns:a16="http://schemas.microsoft.com/office/drawing/2014/main" id="{247ACDBB-DE1E-4B85-A958-C15CDFB33773}"/>
              </a:ext>
            </a:extLst>
          </p:cNvPr>
          <p:cNvSpPr/>
          <p:nvPr/>
        </p:nvSpPr>
        <p:spPr>
          <a:xfrm>
            <a:off x="137885" y="1659222"/>
            <a:ext cx="1659153" cy="3406087"/>
          </a:xfrm>
          <a:prstGeom prst="roundRect">
            <a:avLst>
              <a:gd name="adj" fmla="val 24074"/>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1500" b="1" dirty="0">
                <a:latin typeface="Arial" panose="020B0604020202020204" pitchFamily="34" charset="0"/>
                <a:cs typeface="Arial" panose="020B0604020202020204" pitchFamily="34" charset="0"/>
              </a:rPr>
              <a:t>Workforce development </a:t>
            </a:r>
          </a:p>
        </p:txBody>
      </p:sp>
      <p:sp>
        <p:nvSpPr>
          <p:cNvPr id="6" name="Rounded Rectangle 7">
            <a:extLst>
              <a:ext uri="{FF2B5EF4-FFF2-40B4-BE49-F238E27FC236}">
                <a16:creationId xmlns:a16="http://schemas.microsoft.com/office/drawing/2014/main" id="{17E28FA1-1689-4859-BDCC-A1B65DD950E9}"/>
              </a:ext>
            </a:extLst>
          </p:cNvPr>
          <p:cNvSpPr/>
          <p:nvPr/>
        </p:nvSpPr>
        <p:spPr>
          <a:xfrm>
            <a:off x="1797039" y="1391514"/>
            <a:ext cx="6981378" cy="413379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169863">
              <a:spcBef>
                <a:spcPts val="3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Primary, secondary and higher education </a:t>
            </a:r>
          </a:p>
          <a:p>
            <a:pPr marL="742950" lvl="1" indent="-169863">
              <a:spcBef>
                <a:spcPts val="3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Start early – promote use of technology in schools by students</a:t>
            </a:r>
          </a:p>
          <a:p>
            <a:pPr marL="742950" lvl="1" indent="-169863">
              <a:spcBef>
                <a:spcPts val="3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Build qualifications for teachers and initiate training</a:t>
            </a:r>
          </a:p>
          <a:p>
            <a:pPr marL="742950" lvl="1" indent="-169863">
              <a:spcBef>
                <a:spcPts val="3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Development of industrial courses in engineering colleges with focus on I4.0 technologies</a:t>
            </a:r>
          </a:p>
          <a:p>
            <a:pPr marL="742950" lvl="1" indent="-169863">
              <a:spcBef>
                <a:spcPts val="3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Crowdsource equipment and content </a:t>
            </a:r>
          </a:p>
          <a:p>
            <a:pPr marL="285750" indent="-169863">
              <a:spcBef>
                <a:spcPts val="300"/>
              </a:spcBef>
              <a:buFont typeface="Arial" panose="020B0604020202020204" pitchFamily="34" charset="0"/>
              <a:buChar char="•"/>
            </a:pPr>
            <a:endParaRPr lang="en-IN" b="1" dirty="0">
              <a:solidFill>
                <a:srgbClr val="AD0303"/>
              </a:solidFill>
              <a:latin typeface="Arial" panose="020B0604020202020204" pitchFamily="34" charset="0"/>
              <a:cs typeface="Arial" panose="020B0604020202020204" pitchFamily="34" charset="0"/>
            </a:endParaRPr>
          </a:p>
          <a:p>
            <a:pPr marL="285750" indent="-169863">
              <a:spcBef>
                <a:spcPts val="3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Environment enabling life-long learning and skill development </a:t>
            </a:r>
          </a:p>
          <a:p>
            <a:pPr marL="742950" lvl="1" indent="-169863">
              <a:spcBef>
                <a:spcPts val="3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Create library of skills</a:t>
            </a:r>
          </a:p>
          <a:p>
            <a:pPr marL="742950" lvl="1" indent="-169863">
              <a:spcBef>
                <a:spcPts val="3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Create on-job skilling opportunities through apprenticeship programs</a:t>
            </a:r>
          </a:p>
        </p:txBody>
      </p:sp>
      <p:sp>
        <p:nvSpPr>
          <p:cNvPr id="9" name="Rectangle 8">
            <a:extLst>
              <a:ext uri="{FF2B5EF4-FFF2-40B4-BE49-F238E27FC236}">
                <a16:creationId xmlns:a16="http://schemas.microsoft.com/office/drawing/2014/main" id="{938C265F-AD2F-4F03-8187-0C280B6AD674}"/>
              </a:ext>
            </a:extLst>
          </p:cNvPr>
          <p:cNvSpPr/>
          <p:nvPr/>
        </p:nvSpPr>
        <p:spPr>
          <a:xfrm>
            <a:off x="6601170" y="-66815"/>
            <a:ext cx="2149050"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Transformation requirements</a:t>
            </a:r>
          </a:p>
        </p:txBody>
      </p:sp>
    </p:spTree>
    <p:extLst>
      <p:ext uri="{BB962C8B-B14F-4D97-AF65-F5344CB8AC3E}">
        <p14:creationId xmlns:p14="http://schemas.microsoft.com/office/powerpoint/2010/main" val="341081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48093" y="192265"/>
            <a:ext cx="8330324" cy="576362"/>
          </a:xfrm>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Creating a holistic framework for deployment of </a:t>
            </a:r>
            <a:br>
              <a:rPr lang="en-IN" sz="2200" b="1" dirty="0">
                <a:solidFill>
                  <a:schemeClr val="tx2"/>
                </a:solidFill>
                <a:latin typeface="Calibri" panose="020F0502020204030204" pitchFamily="34" charset="0"/>
              </a:rPr>
            </a:br>
            <a:r>
              <a:rPr lang="en-IN" sz="2200" b="1" dirty="0">
                <a:solidFill>
                  <a:schemeClr val="tx2"/>
                </a:solidFill>
                <a:latin typeface="Calibri" panose="020F0502020204030204" pitchFamily="34" charset="0"/>
              </a:rPr>
              <a:t>Smart Manufacturing (3/5)</a:t>
            </a:r>
          </a:p>
        </p:txBody>
      </p:sp>
      <p:sp>
        <p:nvSpPr>
          <p:cNvPr id="4" name="Slide Number Placeholder 3"/>
          <p:cNvSpPr>
            <a:spLocks noGrp="1"/>
          </p:cNvSpPr>
          <p:nvPr>
            <p:ph type="sldNum" sz="quarter" idx="12"/>
          </p:nvPr>
        </p:nvSpPr>
        <p:spPr>
          <a:xfrm>
            <a:off x="6135722" y="6439646"/>
            <a:ext cx="573056" cy="365125"/>
          </a:xfrm>
        </p:spPr>
        <p:txBody>
          <a:bodyPr/>
          <a:lstStyle/>
          <a:p>
            <a:fld id="{D57F1E4F-1CFF-5643-939E-217C01CDF565}" type="slidenum">
              <a:rPr lang="en-US" smtClean="0"/>
              <a:pPr/>
              <a:t>18</a:t>
            </a:fld>
            <a:endParaRPr lang="en-US" dirty="0"/>
          </a:p>
        </p:txBody>
      </p:sp>
      <p:sp>
        <p:nvSpPr>
          <p:cNvPr id="5" name="Rounded Rectangle 4">
            <a:extLst>
              <a:ext uri="{FF2B5EF4-FFF2-40B4-BE49-F238E27FC236}">
                <a16:creationId xmlns:a16="http://schemas.microsoft.com/office/drawing/2014/main" id="{247ACDBB-DE1E-4B85-A958-C15CDFB33773}"/>
              </a:ext>
            </a:extLst>
          </p:cNvPr>
          <p:cNvSpPr/>
          <p:nvPr/>
        </p:nvSpPr>
        <p:spPr>
          <a:xfrm>
            <a:off x="137886" y="1060913"/>
            <a:ext cx="1748064" cy="3375020"/>
          </a:xfrm>
          <a:prstGeom prst="roundRect">
            <a:avLst>
              <a:gd name="adj" fmla="val 24074"/>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1500" b="1" dirty="0">
                <a:latin typeface="Arial" panose="020B0604020202020204" pitchFamily="34" charset="0"/>
                <a:cs typeface="Arial" panose="020B0604020202020204" pitchFamily="34" charset="0"/>
              </a:rPr>
              <a:t>Policy &amp; Regulatory</a:t>
            </a:r>
          </a:p>
        </p:txBody>
      </p:sp>
      <p:sp>
        <p:nvSpPr>
          <p:cNvPr id="6" name="Rounded Rectangle 7">
            <a:extLst>
              <a:ext uri="{FF2B5EF4-FFF2-40B4-BE49-F238E27FC236}">
                <a16:creationId xmlns:a16="http://schemas.microsoft.com/office/drawing/2014/main" id="{17E28FA1-1689-4859-BDCC-A1B65DD950E9}"/>
              </a:ext>
            </a:extLst>
          </p:cNvPr>
          <p:cNvSpPr/>
          <p:nvPr/>
        </p:nvSpPr>
        <p:spPr>
          <a:xfrm>
            <a:off x="1885950" y="828734"/>
            <a:ext cx="6981378" cy="401545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85750" indent="-169863">
              <a:spcBef>
                <a:spcPts val="6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Well-established norms (standards) for interoperability</a:t>
            </a:r>
          </a:p>
          <a:p>
            <a:pPr marL="285750" indent="-169863">
              <a:spcBef>
                <a:spcPts val="6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Legal framework to promote and protect innovation</a:t>
            </a:r>
          </a:p>
          <a:p>
            <a:pPr marL="742950" lvl="2" indent="-169863">
              <a:spcBef>
                <a:spcPts val="6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Creating a National Action Plan for Cybersecurity</a:t>
            </a:r>
          </a:p>
          <a:p>
            <a:pPr marL="742950" lvl="2" indent="-169863">
              <a:spcBef>
                <a:spcPts val="600"/>
              </a:spcBef>
              <a:buFont typeface="Arial" panose="020B0604020202020204" pitchFamily="34" charset="0"/>
              <a:buChar char="•"/>
            </a:pPr>
            <a:r>
              <a:rPr lang="en-IN" dirty="0">
                <a:solidFill>
                  <a:srgbClr val="AD0303"/>
                </a:solidFill>
                <a:latin typeface="Arial" panose="020B0604020202020204" pitchFamily="34" charset="0"/>
                <a:cs typeface="Arial" panose="020B0604020202020204" pitchFamily="34" charset="0"/>
              </a:rPr>
              <a:t>Employment codes for start-ups (easier hiring / firing)</a:t>
            </a:r>
          </a:p>
          <a:p>
            <a:pPr marL="285750" lvl="1" indent="-169863">
              <a:spcBef>
                <a:spcPts val="6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Elimination of import duties of select hardware / components not manufactured in India</a:t>
            </a:r>
          </a:p>
          <a:p>
            <a:pPr marL="285750" lvl="1" indent="-169863">
              <a:spcBef>
                <a:spcPts val="6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Converge existing Government Technology development / start- up schemes</a:t>
            </a:r>
          </a:p>
          <a:p>
            <a:pPr marL="285750" lvl="1" indent="-169863">
              <a:spcBef>
                <a:spcPts val="6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Mechanism for evaluation of technological innovations</a:t>
            </a:r>
          </a:p>
          <a:p>
            <a:pPr marL="285750" indent="-169863">
              <a:spcBef>
                <a:spcPts val="6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Adequate incentives for copyrights and patents’ act</a:t>
            </a:r>
          </a:p>
          <a:p>
            <a:pPr marL="285750" indent="-169863">
              <a:spcBef>
                <a:spcPts val="600"/>
              </a:spcBef>
              <a:buFont typeface="Arial" panose="020B0604020202020204" pitchFamily="34" charset="0"/>
              <a:buChar char="•"/>
            </a:pPr>
            <a:endParaRPr lang="en-IN" dirty="0">
              <a:solidFill>
                <a:srgbClr val="AD0303"/>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C7889D0-7A56-4622-ACBE-B35B3443D00C}"/>
              </a:ext>
            </a:extLst>
          </p:cNvPr>
          <p:cNvSpPr/>
          <p:nvPr/>
        </p:nvSpPr>
        <p:spPr>
          <a:xfrm>
            <a:off x="6577649" y="-66815"/>
            <a:ext cx="2149050"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Transformation requirements</a:t>
            </a:r>
          </a:p>
        </p:txBody>
      </p:sp>
      <p:sp>
        <p:nvSpPr>
          <p:cNvPr id="7" name="Rounded Rectangle 4">
            <a:extLst>
              <a:ext uri="{FF2B5EF4-FFF2-40B4-BE49-F238E27FC236}">
                <a16:creationId xmlns:a16="http://schemas.microsoft.com/office/drawing/2014/main" id="{90B4864E-1864-4340-A344-3F417B8AC881}"/>
              </a:ext>
            </a:extLst>
          </p:cNvPr>
          <p:cNvSpPr/>
          <p:nvPr/>
        </p:nvSpPr>
        <p:spPr>
          <a:xfrm>
            <a:off x="137886" y="4968719"/>
            <a:ext cx="1748064" cy="1232666"/>
          </a:xfrm>
          <a:prstGeom prst="roundRect">
            <a:avLst>
              <a:gd name="adj" fmla="val 24074"/>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1500" b="1" dirty="0">
                <a:latin typeface="Arial" panose="020B0604020202020204" pitchFamily="34" charset="0"/>
                <a:cs typeface="Arial" panose="020B0604020202020204" pitchFamily="34" charset="0"/>
              </a:rPr>
              <a:t>Awareness, tools and metrics</a:t>
            </a:r>
          </a:p>
        </p:txBody>
      </p:sp>
      <p:sp>
        <p:nvSpPr>
          <p:cNvPr id="9" name="Rounded Rectangle 7">
            <a:extLst>
              <a:ext uri="{FF2B5EF4-FFF2-40B4-BE49-F238E27FC236}">
                <a16:creationId xmlns:a16="http://schemas.microsoft.com/office/drawing/2014/main" id="{9F66DAC5-2055-4A65-8480-D59241A4D16C}"/>
              </a:ext>
            </a:extLst>
          </p:cNvPr>
          <p:cNvSpPr/>
          <p:nvPr/>
        </p:nvSpPr>
        <p:spPr>
          <a:xfrm>
            <a:off x="1885950" y="5028826"/>
            <a:ext cx="6981378" cy="1112452"/>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169863">
              <a:spcBef>
                <a:spcPts val="600"/>
              </a:spcBef>
              <a:buFont typeface="Arial" panose="020B0604020202020204" pitchFamily="34" charset="0"/>
              <a:buChar char="•"/>
            </a:pPr>
            <a:r>
              <a:rPr lang="en-IN" b="1" dirty="0">
                <a:solidFill>
                  <a:srgbClr val="AD0303"/>
                </a:solidFill>
                <a:latin typeface="Arial" panose="020B0604020202020204" pitchFamily="34" charset="0"/>
                <a:cs typeface="Arial" panose="020B0604020202020204" pitchFamily="34" charset="0"/>
              </a:rPr>
              <a:t>Showcase examples on latest use of technology and the benefits accrued through experience / demo centres + smart clinics at cluster level</a:t>
            </a:r>
          </a:p>
        </p:txBody>
      </p:sp>
    </p:spTree>
    <p:extLst>
      <p:ext uri="{BB962C8B-B14F-4D97-AF65-F5344CB8AC3E}">
        <p14:creationId xmlns:p14="http://schemas.microsoft.com/office/powerpoint/2010/main" val="372023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Flow of presentation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2" name="TextBox 1"/>
          <p:cNvSpPr txBox="1"/>
          <p:nvPr/>
        </p:nvSpPr>
        <p:spPr>
          <a:xfrm>
            <a:off x="569843" y="1219200"/>
            <a:ext cx="8071237" cy="4154984"/>
          </a:xfrm>
          <a:prstGeom prst="rect">
            <a:avLst/>
          </a:prstGeom>
          <a:noFill/>
        </p:spPr>
        <p:txBody>
          <a:bodyPr wrap="square" rtlCol="0">
            <a:spAutoFit/>
          </a:bodyPr>
          <a:lstStyle/>
          <a:p>
            <a:pPr marL="290513" indent="-290513">
              <a:lnSpc>
                <a:spcPct val="150000"/>
              </a:lnSpc>
              <a:buFont typeface="Arial" panose="020B0604020202020204" pitchFamily="34" charset="0"/>
              <a:buChar char="•"/>
            </a:pPr>
            <a:r>
              <a:rPr lang="en-IN" sz="1600" dirty="0">
                <a:latin typeface="Arial" panose="020B0604020202020204" pitchFamily="34" charset="0"/>
                <a:cs typeface="Arial" panose="020B0604020202020204" pitchFamily="34" charset="0"/>
              </a:rPr>
              <a:t>Smart Manufacturing – A brief introduction</a:t>
            </a:r>
          </a:p>
          <a:p>
            <a:pPr marL="290513" indent="-290513">
              <a:lnSpc>
                <a:spcPct val="150000"/>
              </a:lnSpc>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90513" indent="-290513">
              <a:lnSpc>
                <a:spcPct val="150000"/>
              </a:lnSpc>
              <a:buFont typeface="Arial" panose="020B0604020202020204" pitchFamily="34" charset="0"/>
              <a:buChar char="•"/>
            </a:pPr>
            <a:r>
              <a:rPr lang="en-IN" sz="1600" dirty="0">
                <a:latin typeface="Arial" panose="020B0604020202020204" pitchFamily="34" charset="0"/>
                <a:cs typeface="Arial" panose="020B0604020202020204" pitchFamily="34" charset="0"/>
              </a:rPr>
              <a:t>Smart Manufacturing – Perceived benefits </a:t>
            </a:r>
          </a:p>
          <a:p>
            <a:pPr marL="290513" indent="-290513">
              <a:lnSpc>
                <a:spcPct val="150000"/>
              </a:lnSpc>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90513" indent="-290513">
              <a:lnSpc>
                <a:spcPct val="150000"/>
              </a:lnSpc>
              <a:buFont typeface="Arial" panose="020B0604020202020204" pitchFamily="34" charset="0"/>
              <a:buChar char="•"/>
            </a:pPr>
            <a:r>
              <a:rPr lang="en-IN" sz="1600" dirty="0">
                <a:latin typeface="Arial" panose="020B0604020202020204" pitchFamily="34" charset="0"/>
                <a:cs typeface="Arial" panose="020B0604020202020204" pitchFamily="34" charset="0"/>
              </a:rPr>
              <a:t>Smart Manufacturing – Impact on Jobs and Skills </a:t>
            </a:r>
          </a:p>
          <a:p>
            <a:pPr marL="290513" indent="-290513">
              <a:lnSpc>
                <a:spcPct val="150000"/>
              </a:lnSpc>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90513" indent="-290513">
              <a:lnSpc>
                <a:spcPct val="150000"/>
              </a:lnSpc>
              <a:buFont typeface="Arial" panose="020B0604020202020204" pitchFamily="34" charset="0"/>
              <a:buChar char="•"/>
            </a:pPr>
            <a:r>
              <a:rPr lang="en-IN" sz="1600" dirty="0">
                <a:latin typeface="Arial" panose="020B0604020202020204" pitchFamily="34" charset="0"/>
                <a:cs typeface="Arial" panose="020B0604020202020204" pitchFamily="34" charset="0"/>
              </a:rPr>
              <a:t>Current state of adoption and readiness of smart manufacturing </a:t>
            </a:r>
          </a:p>
          <a:p>
            <a:pPr marL="290513" indent="-290513">
              <a:lnSpc>
                <a:spcPct val="150000"/>
              </a:lnSpc>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90513" indent="-290513">
              <a:lnSpc>
                <a:spcPct val="150000"/>
              </a:lnSpc>
              <a:buFont typeface="Arial" panose="020B0604020202020204" pitchFamily="34" charset="0"/>
              <a:buChar char="•"/>
            </a:pPr>
            <a:r>
              <a:rPr lang="en-IN" sz="1600" dirty="0">
                <a:latin typeface="Arial" panose="020B0604020202020204" pitchFamily="34" charset="0"/>
                <a:cs typeface="Arial" panose="020B0604020202020204" pitchFamily="34" charset="0"/>
              </a:rPr>
              <a:t>Significance of manufacturing to the Indian economy </a:t>
            </a:r>
          </a:p>
          <a:p>
            <a:pPr marL="290513" indent="-290513">
              <a:lnSpc>
                <a:spcPct val="150000"/>
              </a:lnSpc>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90513" indent="-290513">
              <a:lnSpc>
                <a:spcPct val="150000"/>
              </a:lnSpc>
              <a:buFont typeface="Arial" panose="020B0604020202020204" pitchFamily="34" charset="0"/>
              <a:buChar char="•"/>
            </a:pPr>
            <a:r>
              <a:rPr lang="en-IN" sz="1600" dirty="0">
                <a:latin typeface="Arial" panose="020B0604020202020204" pitchFamily="34" charset="0"/>
                <a:cs typeface="Arial" panose="020B0604020202020204" pitchFamily="34" charset="0"/>
              </a:rPr>
              <a:t>Transformation requirements</a:t>
            </a:r>
          </a:p>
        </p:txBody>
      </p:sp>
    </p:spTree>
    <p:extLst>
      <p:ext uri="{BB962C8B-B14F-4D97-AF65-F5344CB8AC3E}">
        <p14:creationId xmlns:p14="http://schemas.microsoft.com/office/powerpoint/2010/main" val="116850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48093" y="192265"/>
            <a:ext cx="8330324" cy="576362"/>
          </a:xfrm>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Manufacturing – Facing its 4</a:t>
            </a:r>
            <a:r>
              <a:rPr lang="en-IN" sz="2200" b="1" baseline="30000" dirty="0">
                <a:solidFill>
                  <a:schemeClr val="tx2"/>
                </a:solidFill>
                <a:latin typeface="Calibri" panose="020F0502020204030204" pitchFamily="34" charset="0"/>
              </a:rPr>
              <a:t>th</a:t>
            </a:r>
            <a:r>
              <a:rPr lang="en-IN" sz="2200" b="1" dirty="0">
                <a:solidFill>
                  <a:schemeClr val="tx2"/>
                </a:solidFill>
                <a:latin typeface="Calibri" panose="020F0502020204030204" pitchFamily="34" charset="0"/>
              </a:rPr>
              <a:t> Industrial Revolution </a:t>
            </a:r>
          </a:p>
        </p:txBody>
      </p:sp>
      <p:sp>
        <p:nvSpPr>
          <p:cNvPr id="16" name="Slide Number Placeholder 3"/>
          <p:cNvSpPr>
            <a:spLocks noGrp="1"/>
          </p:cNvSpPr>
          <p:nvPr>
            <p:ph type="sldNum" sz="quarter" idx="12"/>
          </p:nvPr>
        </p:nvSpPr>
        <p:spPr>
          <a:xfrm>
            <a:off x="6135722" y="6439646"/>
            <a:ext cx="573056" cy="365125"/>
          </a:xfrm>
        </p:spPr>
        <p:txBody>
          <a:bodyPr/>
          <a:lstStyle/>
          <a:p>
            <a:fld id="{D57F1E4F-1CFF-5643-939E-217C01CDF565}" type="slidenum">
              <a:rPr lang="en-US" smtClean="0"/>
              <a:pPr/>
              <a:t>3</a:t>
            </a:fld>
            <a:endParaRPr lang="en-US" dirty="0"/>
          </a:p>
        </p:txBody>
      </p:sp>
      <p:sp>
        <p:nvSpPr>
          <p:cNvPr id="17" name="TextBox 16">
            <a:extLst>
              <a:ext uri="{FF2B5EF4-FFF2-40B4-BE49-F238E27FC236}">
                <a16:creationId xmlns:a16="http://schemas.microsoft.com/office/drawing/2014/main" id="{1329AD83-9489-4635-9AF7-B88E79A50DDF}"/>
              </a:ext>
            </a:extLst>
          </p:cNvPr>
          <p:cNvSpPr txBox="1"/>
          <p:nvPr/>
        </p:nvSpPr>
        <p:spPr>
          <a:xfrm>
            <a:off x="693924" y="6009215"/>
            <a:ext cx="4746755" cy="307777"/>
          </a:xfrm>
          <a:prstGeom prst="rect">
            <a:avLst/>
          </a:prstGeom>
          <a:noFill/>
        </p:spPr>
        <p:txBody>
          <a:bodyPr wrap="square" rtlCol="0">
            <a:spAutoFit/>
          </a:bodyPr>
          <a:lstStyle/>
          <a:p>
            <a:r>
              <a:rPr lang="en-IN" sz="1400" b="1" dirty="0"/>
              <a:t>Source: CII – Roland Berger Report 2015</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110" y="1416744"/>
            <a:ext cx="1615580" cy="156071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24" y="1411667"/>
            <a:ext cx="993734" cy="1469263"/>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120" y="1992304"/>
            <a:ext cx="1926503" cy="975445"/>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7642" y="1417267"/>
            <a:ext cx="1670449" cy="1560711"/>
          </a:xfrm>
          <a:prstGeom prst="rect">
            <a:avLst/>
          </a:prstGeom>
        </p:spPr>
      </p:pic>
      <p:sp>
        <p:nvSpPr>
          <p:cNvPr id="22" name="TextBox 21"/>
          <p:cNvSpPr txBox="1"/>
          <p:nvPr/>
        </p:nvSpPr>
        <p:spPr>
          <a:xfrm>
            <a:off x="681224" y="3341132"/>
            <a:ext cx="1888718" cy="2646878"/>
          </a:xfrm>
          <a:prstGeom prst="rect">
            <a:avLst/>
          </a:prstGeom>
          <a:noFill/>
        </p:spPr>
        <p:txBody>
          <a:bodyPr wrap="square" rtlCol="0">
            <a:spAutoFit/>
          </a:bodyPr>
          <a:lstStyle/>
          <a:p>
            <a:r>
              <a:rPr lang="en-US" sz="2000" b="1" dirty="0"/>
              <a:t>Mechanical </a:t>
            </a:r>
          </a:p>
          <a:p>
            <a:r>
              <a:rPr lang="en-US" sz="2000" b="1" dirty="0"/>
              <a:t>weaving loom </a:t>
            </a:r>
          </a:p>
          <a:p>
            <a:r>
              <a:rPr lang="en-US" dirty="0">
                <a:solidFill>
                  <a:srgbClr val="002060"/>
                </a:solidFill>
              </a:rPr>
              <a:t>Introduction of </a:t>
            </a:r>
          </a:p>
          <a:p>
            <a:r>
              <a:rPr lang="en-US" dirty="0">
                <a:solidFill>
                  <a:srgbClr val="002060"/>
                </a:solidFill>
              </a:rPr>
              <a:t>mechanical </a:t>
            </a:r>
          </a:p>
          <a:p>
            <a:r>
              <a:rPr lang="en-US" dirty="0">
                <a:solidFill>
                  <a:srgbClr val="002060"/>
                </a:solidFill>
              </a:rPr>
              <a:t>production assets </a:t>
            </a:r>
          </a:p>
          <a:p>
            <a:r>
              <a:rPr lang="en-US" dirty="0">
                <a:solidFill>
                  <a:srgbClr val="002060"/>
                </a:solidFill>
              </a:rPr>
              <a:t>based on water and </a:t>
            </a:r>
          </a:p>
          <a:p>
            <a:r>
              <a:rPr lang="en-US" dirty="0">
                <a:solidFill>
                  <a:srgbClr val="002060"/>
                </a:solidFill>
              </a:rPr>
              <a:t>steam power</a:t>
            </a:r>
          </a:p>
          <a:p>
            <a:endParaRPr lang="en-US" dirty="0"/>
          </a:p>
        </p:txBody>
      </p:sp>
      <p:sp>
        <p:nvSpPr>
          <p:cNvPr id="23" name="TextBox 22"/>
          <p:cNvSpPr txBox="1"/>
          <p:nvPr/>
        </p:nvSpPr>
        <p:spPr>
          <a:xfrm>
            <a:off x="2408424" y="3341132"/>
            <a:ext cx="2028418" cy="2908489"/>
          </a:xfrm>
          <a:prstGeom prst="rect">
            <a:avLst/>
          </a:prstGeom>
          <a:noFill/>
        </p:spPr>
        <p:txBody>
          <a:bodyPr wrap="square" rtlCol="0">
            <a:spAutoFit/>
          </a:bodyPr>
          <a:lstStyle/>
          <a:p>
            <a:r>
              <a:rPr lang="en-US" sz="2000" b="1" dirty="0"/>
              <a:t>Introduction of a  "moving' </a:t>
            </a:r>
          </a:p>
          <a:p>
            <a:r>
              <a:rPr lang="en-US" sz="2000" b="1" dirty="0"/>
              <a:t>assembly line at </a:t>
            </a:r>
          </a:p>
          <a:p>
            <a:r>
              <a:rPr lang="en-US" sz="2000" b="1" dirty="0"/>
              <a:t>Ford Motors </a:t>
            </a:r>
          </a:p>
          <a:p>
            <a:pPr algn="just"/>
            <a:r>
              <a:rPr lang="en-US" sz="1700" dirty="0">
                <a:solidFill>
                  <a:srgbClr val="002060"/>
                </a:solidFill>
              </a:rPr>
              <a:t>Introduction of </a:t>
            </a:r>
            <a:r>
              <a:rPr lang="en-US" sz="1750" dirty="0">
                <a:solidFill>
                  <a:srgbClr val="002060"/>
                </a:solidFill>
              </a:rPr>
              <a:t>mass</a:t>
            </a:r>
            <a:r>
              <a:rPr lang="en-US" sz="1700" dirty="0">
                <a:solidFill>
                  <a:srgbClr val="002060"/>
                </a:solidFill>
              </a:rPr>
              <a:t> </a:t>
            </a:r>
          </a:p>
          <a:p>
            <a:pPr algn="just"/>
            <a:r>
              <a:rPr lang="en-US" sz="1700" dirty="0">
                <a:solidFill>
                  <a:srgbClr val="002060"/>
                </a:solidFill>
              </a:rPr>
              <a:t>production based on </a:t>
            </a:r>
          </a:p>
          <a:p>
            <a:pPr algn="just"/>
            <a:r>
              <a:rPr lang="en-US" sz="1700" dirty="0">
                <a:solidFill>
                  <a:srgbClr val="002060"/>
                </a:solidFill>
              </a:rPr>
              <a:t>division of labor </a:t>
            </a:r>
          </a:p>
          <a:p>
            <a:pPr algn="just"/>
            <a:r>
              <a:rPr lang="en-US" sz="1700" dirty="0">
                <a:solidFill>
                  <a:srgbClr val="002060"/>
                </a:solidFill>
              </a:rPr>
              <a:t>and electrical </a:t>
            </a:r>
          </a:p>
          <a:p>
            <a:pPr algn="just"/>
            <a:r>
              <a:rPr lang="en-US" sz="1700" dirty="0">
                <a:solidFill>
                  <a:srgbClr val="002060"/>
                </a:solidFill>
              </a:rPr>
              <a:t>energy </a:t>
            </a:r>
          </a:p>
          <a:p>
            <a:pPr algn="just"/>
            <a:endParaRPr lang="en-US" dirty="0"/>
          </a:p>
        </p:txBody>
      </p:sp>
      <p:sp>
        <p:nvSpPr>
          <p:cNvPr id="24" name="TextBox 23"/>
          <p:cNvSpPr txBox="1"/>
          <p:nvPr/>
        </p:nvSpPr>
        <p:spPr>
          <a:xfrm>
            <a:off x="4347942" y="3341132"/>
            <a:ext cx="1888718" cy="2677656"/>
          </a:xfrm>
          <a:prstGeom prst="rect">
            <a:avLst/>
          </a:prstGeom>
          <a:noFill/>
        </p:spPr>
        <p:txBody>
          <a:bodyPr wrap="square" rtlCol="0">
            <a:spAutoFit/>
          </a:bodyPr>
          <a:lstStyle/>
          <a:p>
            <a:r>
              <a:rPr lang="en-US" sz="2000" b="1" dirty="0"/>
              <a:t>First program- </a:t>
            </a:r>
          </a:p>
          <a:p>
            <a:r>
              <a:rPr lang="en-US" sz="2000" b="1" dirty="0" err="1"/>
              <a:t>mable</a:t>
            </a:r>
            <a:r>
              <a:rPr lang="en-US" sz="2000" b="1" dirty="0"/>
              <a:t> logic </a:t>
            </a:r>
          </a:p>
          <a:p>
            <a:r>
              <a:rPr lang="en-US" sz="2000" b="1" dirty="0"/>
              <a:t>controller (PLC)</a:t>
            </a:r>
            <a:r>
              <a:rPr lang="en-US" dirty="0"/>
              <a:t> </a:t>
            </a:r>
          </a:p>
          <a:p>
            <a:r>
              <a:rPr lang="en-US" dirty="0">
                <a:solidFill>
                  <a:srgbClr val="002060"/>
                </a:solidFill>
              </a:rPr>
              <a:t>Introduction of </a:t>
            </a:r>
          </a:p>
          <a:p>
            <a:r>
              <a:rPr lang="en-US" dirty="0">
                <a:solidFill>
                  <a:srgbClr val="002060"/>
                </a:solidFill>
              </a:rPr>
              <a:t>electronics and IT </a:t>
            </a:r>
          </a:p>
          <a:p>
            <a:r>
              <a:rPr lang="en-US" dirty="0">
                <a:solidFill>
                  <a:srgbClr val="002060"/>
                </a:solidFill>
              </a:rPr>
              <a:t>for higher auto- </a:t>
            </a:r>
          </a:p>
          <a:p>
            <a:r>
              <a:rPr lang="en-US" dirty="0" err="1">
                <a:solidFill>
                  <a:srgbClr val="002060"/>
                </a:solidFill>
              </a:rPr>
              <a:t>matizatlon</a:t>
            </a:r>
            <a:r>
              <a:rPr lang="en-US" dirty="0">
                <a:solidFill>
                  <a:srgbClr val="002060"/>
                </a:solidFill>
              </a:rPr>
              <a:t> of </a:t>
            </a:r>
          </a:p>
          <a:p>
            <a:r>
              <a:rPr lang="en-US" dirty="0">
                <a:solidFill>
                  <a:srgbClr val="002060"/>
                </a:solidFill>
              </a:rPr>
              <a:t>production </a:t>
            </a:r>
          </a:p>
          <a:p>
            <a:endParaRPr lang="en-US" dirty="0"/>
          </a:p>
        </p:txBody>
      </p:sp>
      <p:sp>
        <p:nvSpPr>
          <p:cNvPr id="25" name="TextBox 24"/>
          <p:cNvSpPr txBox="1"/>
          <p:nvPr/>
        </p:nvSpPr>
        <p:spPr>
          <a:xfrm>
            <a:off x="6256540" y="3341132"/>
            <a:ext cx="2176259" cy="2923877"/>
          </a:xfrm>
          <a:prstGeom prst="rect">
            <a:avLst/>
          </a:prstGeom>
          <a:noFill/>
        </p:spPr>
        <p:txBody>
          <a:bodyPr wrap="square" rtlCol="0">
            <a:spAutoFit/>
          </a:bodyPr>
          <a:lstStyle/>
          <a:p>
            <a:r>
              <a:rPr lang="en-US" sz="2000" b="1" dirty="0"/>
              <a:t>Smart </a:t>
            </a:r>
          </a:p>
          <a:p>
            <a:r>
              <a:rPr lang="en-US" sz="2000" b="1" dirty="0"/>
              <a:t>Manufacturing </a:t>
            </a:r>
          </a:p>
          <a:p>
            <a:r>
              <a:rPr lang="en-US" dirty="0">
                <a:solidFill>
                  <a:srgbClr val="002060"/>
                </a:solidFill>
              </a:rPr>
              <a:t>Introduction of </a:t>
            </a:r>
          </a:p>
          <a:p>
            <a:r>
              <a:rPr lang="en-US" dirty="0">
                <a:solidFill>
                  <a:srgbClr val="002060"/>
                </a:solidFill>
              </a:rPr>
              <a:t>intelligent machines, </a:t>
            </a:r>
          </a:p>
          <a:p>
            <a:r>
              <a:rPr lang="en-US" dirty="0">
                <a:solidFill>
                  <a:srgbClr val="002060"/>
                </a:solidFill>
              </a:rPr>
              <a:t>embedded cyber- </a:t>
            </a:r>
          </a:p>
          <a:p>
            <a:r>
              <a:rPr lang="en-US" dirty="0">
                <a:solidFill>
                  <a:srgbClr val="002060"/>
                </a:solidFill>
              </a:rPr>
              <a:t>physical sensors, </a:t>
            </a:r>
          </a:p>
          <a:p>
            <a:r>
              <a:rPr lang="en-US" dirty="0">
                <a:solidFill>
                  <a:srgbClr val="002060"/>
                </a:solidFill>
              </a:rPr>
              <a:t>collaborative </a:t>
            </a:r>
          </a:p>
          <a:p>
            <a:r>
              <a:rPr lang="en-US" dirty="0">
                <a:solidFill>
                  <a:srgbClr val="002060"/>
                </a:solidFill>
              </a:rPr>
              <a:t>technologies, and </a:t>
            </a:r>
          </a:p>
          <a:p>
            <a:r>
              <a:rPr lang="en-US" dirty="0">
                <a:solidFill>
                  <a:srgbClr val="002060"/>
                </a:solidFill>
              </a:rPr>
              <a:t>networked processes</a:t>
            </a:r>
            <a:r>
              <a:rPr lang="en-US" dirty="0"/>
              <a:t> </a:t>
            </a:r>
          </a:p>
          <a:p>
            <a:r>
              <a:rPr lang="en-US" dirty="0"/>
              <a:t> </a:t>
            </a:r>
          </a:p>
        </p:txBody>
      </p:sp>
      <p:grpSp>
        <p:nvGrpSpPr>
          <p:cNvPr id="27" name="Group 26">
            <a:extLst>
              <a:ext uri="{FF2B5EF4-FFF2-40B4-BE49-F238E27FC236}">
                <a16:creationId xmlns:a16="http://schemas.microsoft.com/office/drawing/2014/main" id="{B2560E9D-213E-45F0-897A-C8903A57D812}"/>
              </a:ext>
            </a:extLst>
          </p:cNvPr>
          <p:cNvGrpSpPr/>
          <p:nvPr/>
        </p:nvGrpSpPr>
        <p:grpSpPr>
          <a:xfrm>
            <a:off x="592325" y="2705668"/>
            <a:ext cx="7703315" cy="815912"/>
            <a:chOff x="693925" y="3543868"/>
            <a:chExt cx="7703315" cy="815912"/>
          </a:xfrm>
        </p:grpSpPr>
        <p:sp>
          <p:nvSpPr>
            <p:cNvPr id="28" name="Arrow: Right 4">
              <a:extLst>
                <a:ext uri="{FF2B5EF4-FFF2-40B4-BE49-F238E27FC236}">
                  <a16:creationId xmlns:a16="http://schemas.microsoft.com/office/drawing/2014/main" id="{98DDAFA4-C0E5-4427-9675-414EFE6AB6B7}"/>
                </a:ext>
              </a:extLst>
            </p:cNvPr>
            <p:cNvSpPr/>
            <p:nvPr/>
          </p:nvSpPr>
          <p:spPr>
            <a:xfrm>
              <a:off x="693925" y="3543868"/>
              <a:ext cx="7703315" cy="815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393F9497-26C4-40F4-86CD-9378F598CE78}"/>
                </a:ext>
              </a:extLst>
            </p:cNvPr>
            <p:cNvSpPr txBox="1"/>
            <p:nvPr/>
          </p:nvSpPr>
          <p:spPr>
            <a:xfrm>
              <a:off x="693925" y="3810000"/>
              <a:ext cx="1119635" cy="369332"/>
            </a:xfrm>
            <a:prstGeom prst="rect">
              <a:avLst/>
            </a:prstGeom>
            <a:noFill/>
          </p:spPr>
          <p:txBody>
            <a:bodyPr wrap="square" rtlCol="0">
              <a:spAutoFit/>
            </a:bodyPr>
            <a:lstStyle/>
            <a:p>
              <a:pPr algn="ctr"/>
              <a:r>
                <a:rPr lang="en-IN" b="1" dirty="0">
                  <a:solidFill>
                    <a:schemeClr val="bg1"/>
                  </a:solidFill>
                </a:rPr>
                <a:t>1784</a:t>
              </a:r>
            </a:p>
          </p:txBody>
        </p:sp>
        <p:sp>
          <p:nvSpPr>
            <p:cNvPr id="30" name="TextBox 29">
              <a:extLst>
                <a:ext uri="{FF2B5EF4-FFF2-40B4-BE49-F238E27FC236}">
                  <a16:creationId xmlns:a16="http://schemas.microsoft.com/office/drawing/2014/main" id="{BE1D9405-1111-418A-B66B-0CD561A8C09A}"/>
                </a:ext>
              </a:extLst>
            </p:cNvPr>
            <p:cNvSpPr txBox="1"/>
            <p:nvPr/>
          </p:nvSpPr>
          <p:spPr>
            <a:xfrm>
              <a:off x="2690365" y="3810000"/>
              <a:ext cx="1119635" cy="369332"/>
            </a:xfrm>
            <a:prstGeom prst="rect">
              <a:avLst/>
            </a:prstGeom>
            <a:noFill/>
          </p:spPr>
          <p:txBody>
            <a:bodyPr wrap="square" rtlCol="0">
              <a:spAutoFit/>
            </a:bodyPr>
            <a:lstStyle/>
            <a:p>
              <a:pPr algn="ctr"/>
              <a:r>
                <a:rPr lang="en-IN" b="1" dirty="0">
                  <a:solidFill>
                    <a:schemeClr val="bg1"/>
                  </a:solidFill>
                </a:rPr>
                <a:t>1923</a:t>
              </a:r>
            </a:p>
          </p:txBody>
        </p:sp>
        <p:sp>
          <p:nvSpPr>
            <p:cNvPr id="31" name="TextBox 30">
              <a:extLst>
                <a:ext uri="{FF2B5EF4-FFF2-40B4-BE49-F238E27FC236}">
                  <a16:creationId xmlns:a16="http://schemas.microsoft.com/office/drawing/2014/main" id="{26FF59BD-826C-42AB-938E-7F5CE0AFE158}"/>
                </a:ext>
              </a:extLst>
            </p:cNvPr>
            <p:cNvSpPr txBox="1"/>
            <p:nvPr/>
          </p:nvSpPr>
          <p:spPr>
            <a:xfrm>
              <a:off x="4613254" y="3810000"/>
              <a:ext cx="1119635" cy="369332"/>
            </a:xfrm>
            <a:prstGeom prst="rect">
              <a:avLst/>
            </a:prstGeom>
            <a:noFill/>
          </p:spPr>
          <p:txBody>
            <a:bodyPr wrap="square" rtlCol="0">
              <a:spAutoFit/>
            </a:bodyPr>
            <a:lstStyle/>
            <a:p>
              <a:pPr algn="ctr"/>
              <a:r>
                <a:rPr lang="en-IN" b="1" dirty="0">
                  <a:solidFill>
                    <a:schemeClr val="bg1"/>
                  </a:solidFill>
                </a:rPr>
                <a:t>1969</a:t>
              </a:r>
            </a:p>
          </p:txBody>
        </p:sp>
        <p:sp>
          <p:nvSpPr>
            <p:cNvPr id="32" name="TextBox 31">
              <a:extLst>
                <a:ext uri="{FF2B5EF4-FFF2-40B4-BE49-F238E27FC236}">
                  <a16:creationId xmlns:a16="http://schemas.microsoft.com/office/drawing/2014/main" id="{E78277AC-D425-4110-80A3-19818CE91210}"/>
                </a:ext>
              </a:extLst>
            </p:cNvPr>
            <p:cNvSpPr txBox="1"/>
            <p:nvPr/>
          </p:nvSpPr>
          <p:spPr>
            <a:xfrm>
              <a:off x="6505247" y="3810000"/>
              <a:ext cx="1119635" cy="369332"/>
            </a:xfrm>
            <a:prstGeom prst="rect">
              <a:avLst/>
            </a:prstGeom>
            <a:noFill/>
          </p:spPr>
          <p:txBody>
            <a:bodyPr wrap="square" rtlCol="0">
              <a:spAutoFit/>
            </a:bodyPr>
            <a:lstStyle/>
            <a:p>
              <a:pPr algn="ctr"/>
              <a:r>
                <a:rPr lang="en-IN" b="1" dirty="0">
                  <a:solidFill>
                    <a:schemeClr val="bg1"/>
                  </a:solidFill>
                </a:rPr>
                <a:t>2011</a:t>
              </a:r>
            </a:p>
          </p:txBody>
        </p:sp>
      </p:grpSp>
      <p:sp>
        <p:nvSpPr>
          <p:cNvPr id="33" name="TextBox 32"/>
          <p:cNvSpPr txBox="1"/>
          <p:nvPr/>
        </p:nvSpPr>
        <p:spPr>
          <a:xfrm>
            <a:off x="592325" y="835660"/>
            <a:ext cx="1655576" cy="646331"/>
          </a:xfrm>
          <a:prstGeom prst="rect">
            <a:avLst/>
          </a:prstGeom>
          <a:noFill/>
        </p:spPr>
        <p:txBody>
          <a:bodyPr wrap="square" rtlCol="0">
            <a:spAutoFit/>
          </a:bodyPr>
          <a:lstStyle/>
          <a:p>
            <a:r>
              <a:rPr lang="en-US" b="1" dirty="0">
                <a:solidFill>
                  <a:schemeClr val="accent1">
                    <a:lumMod val="60000"/>
                    <a:lumOff val="40000"/>
                  </a:schemeClr>
                </a:solidFill>
              </a:rPr>
              <a:t>First industrial </a:t>
            </a:r>
          </a:p>
          <a:p>
            <a:r>
              <a:rPr lang="en-US" b="1" dirty="0">
                <a:solidFill>
                  <a:schemeClr val="accent1">
                    <a:lumMod val="60000"/>
                    <a:lumOff val="40000"/>
                  </a:schemeClr>
                </a:solidFill>
              </a:rPr>
              <a:t>revolution</a:t>
            </a:r>
          </a:p>
        </p:txBody>
      </p:sp>
      <p:sp>
        <p:nvSpPr>
          <p:cNvPr id="34" name="TextBox 33"/>
          <p:cNvSpPr txBox="1"/>
          <p:nvPr/>
        </p:nvSpPr>
        <p:spPr>
          <a:xfrm>
            <a:off x="6401819" y="835660"/>
            <a:ext cx="1871476" cy="646331"/>
          </a:xfrm>
          <a:prstGeom prst="rect">
            <a:avLst/>
          </a:prstGeom>
          <a:noFill/>
        </p:spPr>
        <p:txBody>
          <a:bodyPr wrap="square" rtlCol="0">
            <a:spAutoFit/>
          </a:bodyPr>
          <a:lstStyle/>
          <a:p>
            <a:r>
              <a:rPr lang="en-US" b="1" dirty="0">
                <a:solidFill>
                  <a:schemeClr val="accent1">
                    <a:lumMod val="60000"/>
                    <a:lumOff val="40000"/>
                  </a:schemeClr>
                </a:solidFill>
              </a:rPr>
              <a:t>Fourth industrial</a:t>
            </a:r>
          </a:p>
          <a:p>
            <a:r>
              <a:rPr lang="en-US" b="1" dirty="0">
                <a:solidFill>
                  <a:schemeClr val="accent1">
                    <a:lumMod val="60000"/>
                    <a:lumOff val="40000"/>
                  </a:schemeClr>
                </a:solidFill>
              </a:rPr>
              <a:t>revolution</a:t>
            </a:r>
          </a:p>
        </p:txBody>
      </p:sp>
      <p:sp>
        <p:nvSpPr>
          <p:cNvPr id="35" name="TextBox 34"/>
          <p:cNvSpPr txBox="1"/>
          <p:nvPr/>
        </p:nvSpPr>
        <p:spPr>
          <a:xfrm>
            <a:off x="2408424" y="835660"/>
            <a:ext cx="1871476" cy="646331"/>
          </a:xfrm>
          <a:prstGeom prst="rect">
            <a:avLst/>
          </a:prstGeom>
          <a:noFill/>
        </p:spPr>
        <p:txBody>
          <a:bodyPr wrap="square" rtlCol="0">
            <a:spAutoFit/>
          </a:bodyPr>
          <a:lstStyle/>
          <a:p>
            <a:r>
              <a:rPr lang="en-US" b="1" dirty="0">
                <a:solidFill>
                  <a:schemeClr val="accent1">
                    <a:lumMod val="60000"/>
                    <a:lumOff val="40000"/>
                  </a:schemeClr>
                </a:solidFill>
              </a:rPr>
              <a:t>Second industrial</a:t>
            </a:r>
          </a:p>
          <a:p>
            <a:r>
              <a:rPr lang="en-US" b="1" dirty="0">
                <a:solidFill>
                  <a:schemeClr val="accent1">
                    <a:lumMod val="60000"/>
                    <a:lumOff val="40000"/>
                  </a:schemeClr>
                </a:solidFill>
              </a:rPr>
              <a:t>revolution</a:t>
            </a:r>
          </a:p>
        </p:txBody>
      </p:sp>
      <p:sp>
        <p:nvSpPr>
          <p:cNvPr id="36" name="TextBox 35"/>
          <p:cNvSpPr txBox="1"/>
          <p:nvPr/>
        </p:nvSpPr>
        <p:spPr>
          <a:xfrm>
            <a:off x="4504941" y="835660"/>
            <a:ext cx="1871476" cy="646331"/>
          </a:xfrm>
          <a:prstGeom prst="rect">
            <a:avLst/>
          </a:prstGeom>
          <a:noFill/>
        </p:spPr>
        <p:txBody>
          <a:bodyPr wrap="square" rtlCol="0">
            <a:spAutoFit/>
          </a:bodyPr>
          <a:lstStyle/>
          <a:p>
            <a:r>
              <a:rPr lang="en-US" b="1" dirty="0">
                <a:solidFill>
                  <a:schemeClr val="accent1">
                    <a:lumMod val="60000"/>
                    <a:lumOff val="40000"/>
                  </a:schemeClr>
                </a:solidFill>
              </a:rPr>
              <a:t>Third industrial</a:t>
            </a:r>
          </a:p>
          <a:p>
            <a:r>
              <a:rPr lang="en-US" b="1" dirty="0">
                <a:solidFill>
                  <a:schemeClr val="accent1">
                    <a:lumMod val="60000"/>
                    <a:lumOff val="40000"/>
                  </a:schemeClr>
                </a:solidFill>
              </a:rPr>
              <a:t>revolution</a:t>
            </a:r>
          </a:p>
        </p:txBody>
      </p:sp>
      <p:sp>
        <p:nvSpPr>
          <p:cNvPr id="37" name="TextBox 36"/>
          <p:cNvSpPr txBox="1"/>
          <p:nvPr/>
        </p:nvSpPr>
        <p:spPr>
          <a:xfrm>
            <a:off x="681224" y="5735320"/>
            <a:ext cx="1006434" cy="276999"/>
          </a:xfrm>
          <a:prstGeom prst="rect">
            <a:avLst/>
          </a:prstGeom>
          <a:noFill/>
        </p:spPr>
        <p:txBody>
          <a:bodyPr wrap="square" rtlCol="0">
            <a:spAutoFit/>
          </a:bodyPr>
          <a:lstStyle/>
          <a:p>
            <a:r>
              <a:rPr lang="en-US" sz="1200" b="1" dirty="0">
                <a:solidFill>
                  <a:schemeClr val="tx2">
                    <a:lumMod val="50000"/>
                  </a:schemeClr>
                </a:solidFill>
              </a:rPr>
              <a:t>Time</a:t>
            </a:r>
            <a:endParaRPr lang="en-US" sz="1100" b="1" dirty="0">
              <a:solidFill>
                <a:schemeClr val="tx2">
                  <a:lumMod val="50000"/>
                </a:schemeClr>
              </a:solidFill>
            </a:endParaRPr>
          </a:p>
        </p:txBody>
      </p:sp>
      <p:cxnSp>
        <p:nvCxnSpPr>
          <p:cNvPr id="38" name="Straight Arrow Connector 37"/>
          <p:cNvCxnSpPr/>
          <p:nvPr/>
        </p:nvCxnSpPr>
        <p:spPr>
          <a:xfrm>
            <a:off x="592325" y="5988110"/>
            <a:ext cx="7840474" cy="211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22B0474-A6D8-4A39-AC52-DE76E5372276}"/>
              </a:ext>
            </a:extLst>
          </p:cNvPr>
          <p:cNvSpPr/>
          <p:nvPr/>
        </p:nvSpPr>
        <p:spPr>
          <a:xfrm>
            <a:off x="7216130" y="-66815"/>
            <a:ext cx="1455398"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A brief introduction</a:t>
            </a:r>
            <a:endParaRPr lang="en-IN" sz="1200" dirty="0"/>
          </a:p>
        </p:txBody>
      </p:sp>
      <p:cxnSp>
        <p:nvCxnSpPr>
          <p:cNvPr id="3" name="Straight Connector 2">
            <a:extLst>
              <a:ext uri="{FF2B5EF4-FFF2-40B4-BE49-F238E27FC236}">
                <a16:creationId xmlns:a16="http://schemas.microsoft.com/office/drawing/2014/main" id="{8A66EBBD-058A-4EFF-9EEF-06CFBB175E4A}"/>
              </a:ext>
            </a:extLst>
          </p:cNvPr>
          <p:cNvCxnSpPr/>
          <p:nvPr/>
        </p:nvCxnSpPr>
        <p:spPr>
          <a:xfrm>
            <a:off x="2427474" y="3521580"/>
            <a:ext cx="0" cy="221374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0A4C22-A8A0-42BA-B5A8-A22305B86DED}"/>
              </a:ext>
            </a:extLst>
          </p:cNvPr>
          <p:cNvCxnSpPr/>
          <p:nvPr/>
        </p:nvCxnSpPr>
        <p:spPr>
          <a:xfrm>
            <a:off x="4347942" y="3521580"/>
            <a:ext cx="0" cy="221374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9828C11-C1CC-4A89-B893-DACB57FEF273}"/>
              </a:ext>
            </a:extLst>
          </p:cNvPr>
          <p:cNvCxnSpPr/>
          <p:nvPr/>
        </p:nvCxnSpPr>
        <p:spPr>
          <a:xfrm>
            <a:off x="6181683" y="3521580"/>
            <a:ext cx="0" cy="221374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29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48093" y="192265"/>
            <a:ext cx="8330324" cy="576362"/>
          </a:xfrm>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Smart Manufacturing – Coming together of various technologies</a:t>
            </a:r>
          </a:p>
        </p:txBody>
      </p:sp>
      <p:sp>
        <p:nvSpPr>
          <p:cNvPr id="4" name="Slide Number Placeholder 3"/>
          <p:cNvSpPr>
            <a:spLocks noGrp="1"/>
          </p:cNvSpPr>
          <p:nvPr>
            <p:ph type="sldNum" sz="quarter" idx="12"/>
          </p:nvPr>
        </p:nvSpPr>
        <p:spPr>
          <a:xfrm>
            <a:off x="6135722" y="6439646"/>
            <a:ext cx="573056" cy="365125"/>
          </a:xfrm>
        </p:spPr>
        <p:txBody>
          <a:bodyPr/>
          <a:lstStyle/>
          <a:p>
            <a:fld id="{D57F1E4F-1CFF-5643-939E-217C01CDF565}" type="slidenum">
              <a:rPr lang="en-US" smtClean="0"/>
              <a:pPr/>
              <a:t>4</a:t>
            </a:fld>
            <a:endParaRPr lang="en-US" dirty="0"/>
          </a:p>
        </p:txBody>
      </p:sp>
      <p:graphicFrame>
        <p:nvGraphicFramePr>
          <p:cNvPr id="5" name="Diagram 4">
            <a:extLst>
              <a:ext uri="{FF2B5EF4-FFF2-40B4-BE49-F238E27FC236}">
                <a16:creationId xmlns:a16="http://schemas.microsoft.com/office/drawing/2014/main" id="{C3720785-5CE1-4C8D-843B-3091EB91A1D9}"/>
              </a:ext>
            </a:extLst>
          </p:cNvPr>
          <p:cNvGraphicFramePr/>
          <p:nvPr>
            <p:extLst>
              <p:ext uri="{D42A27DB-BD31-4B8C-83A1-F6EECF244321}">
                <p14:modId xmlns:p14="http://schemas.microsoft.com/office/powerpoint/2010/main" val="127516468"/>
              </p:ext>
            </p:extLst>
          </p:nvPr>
        </p:nvGraphicFramePr>
        <p:xfrm>
          <a:off x="968960" y="1203836"/>
          <a:ext cx="7086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C335ED99-90A0-47BB-B1DA-6E46C0E6AC34}"/>
              </a:ext>
            </a:extLst>
          </p:cNvPr>
          <p:cNvSpPr/>
          <p:nvPr/>
        </p:nvSpPr>
        <p:spPr>
          <a:xfrm>
            <a:off x="7216130" y="-66815"/>
            <a:ext cx="1455398"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A brief introduction</a:t>
            </a:r>
            <a:endParaRPr lang="en-IN" sz="1200" dirty="0"/>
          </a:p>
        </p:txBody>
      </p:sp>
    </p:spTree>
    <p:extLst>
      <p:ext uri="{BB962C8B-B14F-4D97-AF65-F5344CB8AC3E}">
        <p14:creationId xmlns:p14="http://schemas.microsoft.com/office/powerpoint/2010/main" val="304896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48093" y="192265"/>
            <a:ext cx="8330324" cy="576362"/>
          </a:xfrm>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Smart Manufacturing – The perceived Benefits </a:t>
            </a:r>
          </a:p>
        </p:txBody>
      </p:sp>
      <p:sp>
        <p:nvSpPr>
          <p:cNvPr id="4" name="Slide Number Placeholder 3"/>
          <p:cNvSpPr>
            <a:spLocks noGrp="1"/>
          </p:cNvSpPr>
          <p:nvPr>
            <p:ph type="sldNum" sz="quarter" idx="12"/>
          </p:nvPr>
        </p:nvSpPr>
        <p:spPr>
          <a:xfrm>
            <a:off x="6135722" y="6439646"/>
            <a:ext cx="573056" cy="365125"/>
          </a:xfrm>
        </p:spPr>
        <p:txBody>
          <a:bodyPr/>
          <a:lstStyle/>
          <a:p>
            <a:fld id="{D57F1E4F-1CFF-5643-939E-217C01CDF565}" type="slidenum">
              <a:rPr lang="en-US" smtClean="0"/>
              <a:pPr/>
              <a:t>5</a:t>
            </a:fld>
            <a:endParaRPr lang="en-US" dirty="0"/>
          </a:p>
        </p:txBody>
      </p:sp>
      <p:sp>
        <p:nvSpPr>
          <p:cNvPr id="7" name="Rectangle 6">
            <a:extLst>
              <a:ext uri="{FF2B5EF4-FFF2-40B4-BE49-F238E27FC236}">
                <a16:creationId xmlns:a16="http://schemas.microsoft.com/office/drawing/2014/main" id="{621B2FFA-1E93-40D1-91D3-EF58D9FBB7B1}"/>
              </a:ext>
            </a:extLst>
          </p:cNvPr>
          <p:cNvSpPr/>
          <p:nvPr/>
        </p:nvSpPr>
        <p:spPr>
          <a:xfrm>
            <a:off x="7216130" y="-66815"/>
            <a:ext cx="1446230"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Perceived benefits</a:t>
            </a:r>
            <a:endParaRPr lang="en-IN" sz="1200" dirty="0"/>
          </a:p>
        </p:txBody>
      </p:sp>
      <p:sp>
        <p:nvSpPr>
          <p:cNvPr id="9" name="TextBox 8">
            <a:extLst>
              <a:ext uri="{FF2B5EF4-FFF2-40B4-BE49-F238E27FC236}">
                <a16:creationId xmlns:a16="http://schemas.microsoft.com/office/drawing/2014/main" id="{5C9EF20E-792C-4DE3-B045-7B7BC010DB05}"/>
              </a:ext>
            </a:extLst>
          </p:cNvPr>
          <p:cNvSpPr txBox="1"/>
          <p:nvPr/>
        </p:nvSpPr>
        <p:spPr>
          <a:xfrm>
            <a:off x="1057255" y="904874"/>
            <a:ext cx="7112000" cy="969496"/>
          </a:xfrm>
          <a:prstGeom prst="rect">
            <a:avLst/>
          </a:prstGeom>
          <a:noFill/>
        </p:spPr>
        <p:txBody>
          <a:bodyPr wrap="square" rtlCol="0">
            <a:spAutoFit/>
          </a:bodyPr>
          <a:lstStyle/>
          <a:p>
            <a:pPr algn="ctr"/>
            <a:r>
              <a:rPr lang="en-US" sz="1900" b="1" dirty="0">
                <a:solidFill>
                  <a:srgbClr val="1F497D"/>
                </a:solidFill>
                <a:latin typeface="Arial" panose="020B0604020202020204" pitchFamily="34" charset="0"/>
                <a:cs typeface="Arial" panose="020B0604020202020204" pitchFamily="34" charset="0"/>
              </a:rPr>
              <a:t>Question: What are the benefits that you see resulting from Industry 4.0 advancement? </a:t>
            </a:r>
          </a:p>
          <a:p>
            <a:pPr algn="ctr"/>
            <a:endParaRPr lang="en-US" sz="1900" dirty="0">
              <a:solidFill>
                <a:srgbClr val="1F497D"/>
              </a:solidFill>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71616042-2DFE-41D6-A8C2-E78023E3C8A6}"/>
              </a:ext>
            </a:extLst>
          </p:cNvPr>
          <p:cNvGraphicFramePr/>
          <p:nvPr>
            <p:extLst>
              <p:ext uri="{D42A27DB-BD31-4B8C-83A1-F6EECF244321}">
                <p14:modId xmlns:p14="http://schemas.microsoft.com/office/powerpoint/2010/main" val="3778287614"/>
              </p:ext>
            </p:extLst>
          </p:nvPr>
        </p:nvGraphicFramePr>
        <p:xfrm>
          <a:off x="247650" y="1637273"/>
          <a:ext cx="8169255" cy="462358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204CBD1-1363-429E-8FEB-BBF9F52F84FF}"/>
              </a:ext>
            </a:extLst>
          </p:cNvPr>
          <p:cNvSpPr txBox="1"/>
          <p:nvPr/>
        </p:nvSpPr>
        <p:spPr>
          <a:xfrm>
            <a:off x="448093" y="6019800"/>
            <a:ext cx="3361907" cy="276999"/>
          </a:xfrm>
          <a:prstGeom prst="rect">
            <a:avLst/>
          </a:prstGeom>
          <a:noFill/>
        </p:spPr>
        <p:txBody>
          <a:bodyPr wrap="square" rtlCol="0">
            <a:spAutoFit/>
          </a:bodyPr>
          <a:lstStyle/>
          <a:p>
            <a:r>
              <a:rPr lang="en-IN" sz="1200" dirty="0"/>
              <a:t>CII – BCG Manufacturing Leadership Survey 2016</a:t>
            </a:r>
          </a:p>
        </p:txBody>
      </p:sp>
    </p:spTree>
    <p:extLst>
      <p:ext uri="{BB962C8B-B14F-4D97-AF65-F5344CB8AC3E}">
        <p14:creationId xmlns:p14="http://schemas.microsoft.com/office/powerpoint/2010/main" val="334787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48093" y="192265"/>
            <a:ext cx="8330324" cy="576362"/>
          </a:xfrm>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First movers to smart manufacturing </a:t>
            </a:r>
          </a:p>
        </p:txBody>
      </p:sp>
      <p:sp>
        <p:nvSpPr>
          <p:cNvPr id="4" name="Slide Number Placeholder 3"/>
          <p:cNvSpPr>
            <a:spLocks noGrp="1"/>
          </p:cNvSpPr>
          <p:nvPr>
            <p:ph type="sldNum" sz="quarter" idx="12"/>
          </p:nvPr>
        </p:nvSpPr>
        <p:spPr>
          <a:xfrm>
            <a:off x="6135722" y="6439646"/>
            <a:ext cx="573056" cy="365125"/>
          </a:xfrm>
        </p:spPr>
        <p:txBody>
          <a:bodyPr/>
          <a:lstStyle/>
          <a:p>
            <a:fld id="{D57F1E4F-1CFF-5643-939E-217C01CDF565}" type="slidenum">
              <a:rPr lang="en-US" smtClean="0"/>
              <a:pPr/>
              <a:t>6</a:t>
            </a:fld>
            <a:endParaRPr lang="en-US" dirty="0"/>
          </a:p>
        </p:txBody>
      </p:sp>
      <p:sp>
        <p:nvSpPr>
          <p:cNvPr id="5" name="Rectangle 4">
            <a:extLst>
              <a:ext uri="{FF2B5EF4-FFF2-40B4-BE49-F238E27FC236}">
                <a16:creationId xmlns:a16="http://schemas.microsoft.com/office/drawing/2014/main" id="{593EE5C7-8CE6-4129-BD3E-974A83D5CFCE}"/>
              </a:ext>
            </a:extLst>
          </p:cNvPr>
          <p:cNvSpPr/>
          <p:nvPr/>
        </p:nvSpPr>
        <p:spPr>
          <a:xfrm>
            <a:off x="4284879" y="-66815"/>
            <a:ext cx="4493538"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Current state of adoption and readiness of smart manufacturing</a:t>
            </a:r>
            <a:endParaRPr lang="en-IN" sz="1200" dirty="0"/>
          </a:p>
        </p:txBody>
      </p:sp>
      <p:graphicFrame>
        <p:nvGraphicFramePr>
          <p:cNvPr id="7" name="Chart 6"/>
          <p:cNvGraphicFramePr/>
          <p:nvPr>
            <p:extLst>
              <p:ext uri="{D42A27DB-BD31-4B8C-83A1-F6EECF244321}">
                <p14:modId xmlns:p14="http://schemas.microsoft.com/office/powerpoint/2010/main" val="3992243407"/>
              </p:ext>
            </p:extLst>
          </p:nvPr>
        </p:nvGraphicFramePr>
        <p:xfrm>
          <a:off x="609600" y="1613715"/>
          <a:ext cx="7829550" cy="441664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27280" y="905829"/>
            <a:ext cx="7688686" cy="707886"/>
          </a:xfrm>
          <a:prstGeom prst="rect">
            <a:avLst/>
          </a:prstGeom>
        </p:spPr>
        <p:txBody>
          <a:bodyPr wrap="square">
            <a:spAutoFit/>
          </a:bodyPr>
          <a:lstStyle/>
          <a:p>
            <a:r>
              <a:rPr lang="en-US" sz="2000" b="1" dirty="0">
                <a:solidFill>
                  <a:srgbClr val="000000"/>
                </a:solidFill>
                <a:latin typeface="Calibri" panose="020F0502020204030204" pitchFamily="34" charset="0"/>
              </a:rPr>
              <a:t>Which industry sector do you think possesses highest potential </a:t>
            </a:r>
          </a:p>
          <a:p>
            <a:r>
              <a:rPr lang="en-US" sz="2000" b="1" dirty="0">
                <a:solidFill>
                  <a:srgbClr val="000000"/>
                </a:solidFill>
                <a:latin typeface="Calibri" panose="020F0502020204030204" pitchFamily="34" charset="0"/>
              </a:rPr>
              <a:t>in making Industry 4.0 advancements?</a:t>
            </a:r>
            <a:endParaRPr lang="en-US" sz="2000" b="1" dirty="0">
              <a:solidFill>
                <a:srgbClr val="000000"/>
              </a:solidFill>
              <a:effectLst/>
              <a:latin typeface="Calibri" panose="020F0502020204030204" pitchFamily="34" charset="0"/>
            </a:endParaRPr>
          </a:p>
        </p:txBody>
      </p:sp>
      <p:sp>
        <p:nvSpPr>
          <p:cNvPr id="9" name="TextBox 8">
            <a:extLst>
              <a:ext uri="{FF2B5EF4-FFF2-40B4-BE49-F238E27FC236}">
                <a16:creationId xmlns:a16="http://schemas.microsoft.com/office/drawing/2014/main" id="{61ACE482-5581-40D2-B602-A05921C69C23}"/>
              </a:ext>
            </a:extLst>
          </p:cNvPr>
          <p:cNvSpPr txBox="1"/>
          <p:nvPr/>
        </p:nvSpPr>
        <p:spPr>
          <a:xfrm>
            <a:off x="448093" y="6019800"/>
            <a:ext cx="3361907" cy="276999"/>
          </a:xfrm>
          <a:prstGeom prst="rect">
            <a:avLst/>
          </a:prstGeom>
          <a:noFill/>
        </p:spPr>
        <p:txBody>
          <a:bodyPr wrap="square" rtlCol="0">
            <a:spAutoFit/>
          </a:bodyPr>
          <a:lstStyle/>
          <a:p>
            <a:r>
              <a:rPr lang="en-IN" sz="1200" dirty="0"/>
              <a:t>CII – BCG Manufacturing Leadership Survey 2016</a:t>
            </a:r>
          </a:p>
        </p:txBody>
      </p:sp>
    </p:spTree>
    <p:extLst>
      <p:ext uri="{BB962C8B-B14F-4D97-AF65-F5344CB8AC3E}">
        <p14:creationId xmlns:p14="http://schemas.microsoft.com/office/powerpoint/2010/main" val="110575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48093" y="192265"/>
            <a:ext cx="8330324" cy="576362"/>
          </a:xfrm>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Readiness and openness towards technologies</a:t>
            </a:r>
          </a:p>
        </p:txBody>
      </p:sp>
      <p:sp>
        <p:nvSpPr>
          <p:cNvPr id="4" name="Slide Number Placeholder 3"/>
          <p:cNvSpPr>
            <a:spLocks noGrp="1"/>
          </p:cNvSpPr>
          <p:nvPr>
            <p:ph type="sldNum" sz="quarter" idx="12"/>
          </p:nvPr>
        </p:nvSpPr>
        <p:spPr>
          <a:xfrm>
            <a:off x="6135722" y="6439646"/>
            <a:ext cx="573056" cy="365125"/>
          </a:xfrm>
        </p:spPr>
        <p:txBody>
          <a:bodyPr/>
          <a:lstStyle/>
          <a:p>
            <a:fld id="{D57F1E4F-1CFF-5643-939E-217C01CDF565}" type="slidenum">
              <a:rPr lang="en-US" smtClean="0"/>
              <a:pPr/>
              <a:t>7</a:t>
            </a:fld>
            <a:endParaRPr lang="en-US" dirty="0"/>
          </a:p>
        </p:txBody>
      </p:sp>
      <p:sp>
        <p:nvSpPr>
          <p:cNvPr id="5" name="Rectangle 4">
            <a:extLst>
              <a:ext uri="{FF2B5EF4-FFF2-40B4-BE49-F238E27FC236}">
                <a16:creationId xmlns:a16="http://schemas.microsoft.com/office/drawing/2014/main" id="{8A396422-7B88-4676-9BFA-1B36C9B92AA1}"/>
              </a:ext>
            </a:extLst>
          </p:cNvPr>
          <p:cNvSpPr/>
          <p:nvPr/>
        </p:nvSpPr>
        <p:spPr>
          <a:xfrm>
            <a:off x="4284879" y="-66815"/>
            <a:ext cx="4493538"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Current state of adoption and readiness of smart manufacturing</a:t>
            </a:r>
            <a:endParaRPr lang="en-IN" sz="1200" dirty="0"/>
          </a:p>
        </p:txBody>
      </p:sp>
      <p:sp>
        <p:nvSpPr>
          <p:cNvPr id="6" name="Slide Number Placeholder 3">
            <a:extLst>
              <a:ext uri="{FF2B5EF4-FFF2-40B4-BE49-F238E27FC236}">
                <a16:creationId xmlns:a16="http://schemas.microsoft.com/office/drawing/2014/main" id="{A60A075C-C21D-478A-B3AB-2C71AC2EF8B8}"/>
              </a:ext>
            </a:extLst>
          </p:cNvPr>
          <p:cNvSpPr txBox="1">
            <a:spLocks/>
          </p:cNvSpPr>
          <p:nvPr/>
        </p:nvSpPr>
        <p:spPr>
          <a:xfrm>
            <a:off x="6135722" y="6439646"/>
            <a:ext cx="57305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7</a:t>
            </a:fld>
            <a:endParaRPr lang="en-US" dirty="0"/>
          </a:p>
        </p:txBody>
      </p:sp>
      <p:pic>
        <p:nvPicPr>
          <p:cNvPr id="7" name="Picture 6">
            <a:extLst>
              <a:ext uri="{FF2B5EF4-FFF2-40B4-BE49-F238E27FC236}">
                <a16:creationId xmlns:a16="http://schemas.microsoft.com/office/drawing/2014/main" id="{FA68BD9B-59B2-4331-B665-0F4F0614F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678" y="1740805"/>
            <a:ext cx="1077244" cy="1204690"/>
          </a:xfrm>
          <a:prstGeom prst="rect">
            <a:avLst/>
          </a:prstGeom>
        </p:spPr>
      </p:pic>
      <p:pic>
        <p:nvPicPr>
          <p:cNvPr id="8" name="Picture 7">
            <a:extLst>
              <a:ext uri="{FF2B5EF4-FFF2-40B4-BE49-F238E27FC236}">
                <a16:creationId xmlns:a16="http://schemas.microsoft.com/office/drawing/2014/main" id="{2996CFB0-B1BB-4003-9ED8-9AF8672F0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099" y="1740805"/>
            <a:ext cx="1152401" cy="1204690"/>
          </a:xfrm>
          <a:prstGeom prst="rect">
            <a:avLst/>
          </a:prstGeom>
        </p:spPr>
      </p:pic>
      <p:pic>
        <p:nvPicPr>
          <p:cNvPr id="9" name="Picture 8">
            <a:extLst>
              <a:ext uri="{FF2B5EF4-FFF2-40B4-BE49-F238E27FC236}">
                <a16:creationId xmlns:a16="http://schemas.microsoft.com/office/drawing/2014/main" id="{E1F2E9E6-0B97-4BCE-B28E-9816C9A41B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184" y="1753505"/>
            <a:ext cx="1215031" cy="1204690"/>
          </a:xfrm>
          <a:prstGeom prst="rect">
            <a:avLst/>
          </a:prstGeom>
        </p:spPr>
      </p:pic>
      <p:pic>
        <p:nvPicPr>
          <p:cNvPr id="10" name="Picture 9">
            <a:extLst>
              <a:ext uri="{FF2B5EF4-FFF2-40B4-BE49-F238E27FC236}">
                <a16:creationId xmlns:a16="http://schemas.microsoft.com/office/drawing/2014/main" id="{FC8065F2-E6D3-4758-A18B-AEFCB8478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721" y="1740805"/>
            <a:ext cx="1227557" cy="1204690"/>
          </a:xfrm>
          <a:prstGeom prst="rect">
            <a:avLst/>
          </a:prstGeom>
        </p:spPr>
      </p:pic>
      <p:pic>
        <p:nvPicPr>
          <p:cNvPr id="11" name="Picture 10">
            <a:extLst>
              <a:ext uri="{FF2B5EF4-FFF2-40B4-BE49-F238E27FC236}">
                <a16:creationId xmlns:a16="http://schemas.microsoft.com/office/drawing/2014/main" id="{6EDD0146-913E-45CC-9E82-4365F5C4F9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0962" y="1740805"/>
            <a:ext cx="1139875" cy="1204690"/>
          </a:xfrm>
          <a:prstGeom prst="rect">
            <a:avLst/>
          </a:prstGeom>
        </p:spPr>
      </p:pic>
      <p:pic>
        <p:nvPicPr>
          <p:cNvPr id="12" name="Picture 11">
            <a:extLst>
              <a:ext uri="{FF2B5EF4-FFF2-40B4-BE49-F238E27FC236}">
                <a16:creationId xmlns:a16="http://schemas.microsoft.com/office/drawing/2014/main" id="{82E3C67F-F51C-46AD-9BCA-AD2974997B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3" y="2804373"/>
            <a:ext cx="8204593" cy="2579664"/>
          </a:xfrm>
          <a:prstGeom prst="rect">
            <a:avLst/>
          </a:prstGeom>
        </p:spPr>
      </p:pic>
      <p:sp>
        <p:nvSpPr>
          <p:cNvPr id="13" name="Oval 12">
            <a:extLst>
              <a:ext uri="{FF2B5EF4-FFF2-40B4-BE49-F238E27FC236}">
                <a16:creationId xmlns:a16="http://schemas.microsoft.com/office/drawing/2014/main" id="{69EC444F-1AFD-4196-9DA0-5BD3EB670E24}"/>
              </a:ext>
            </a:extLst>
          </p:cNvPr>
          <p:cNvSpPr/>
          <p:nvPr/>
        </p:nvSpPr>
        <p:spPr>
          <a:xfrm>
            <a:off x="457203" y="4312593"/>
            <a:ext cx="974304" cy="1024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Next 5 years</a:t>
            </a:r>
          </a:p>
        </p:txBody>
      </p:sp>
      <p:sp>
        <p:nvSpPr>
          <p:cNvPr id="14" name="Oval 13">
            <a:extLst>
              <a:ext uri="{FF2B5EF4-FFF2-40B4-BE49-F238E27FC236}">
                <a16:creationId xmlns:a16="http://schemas.microsoft.com/office/drawing/2014/main" id="{842A3696-9142-4338-8BF1-D6AF6F890EDE}"/>
              </a:ext>
            </a:extLst>
          </p:cNvPr>
          <p:cNvSpPr/>
          <p:nvPr/>
        </p:nvSpPr>
        <p:spPr>
          <a:xfrm>
            <a:off x="431803" y="2895034"/>
            <a:ext cx="974304" cy="1024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TODAY</a:t>
            </a:r>
          </a:p>
        </p:txBody>
      </p:sp>
      <p:sp>
        <p:nvSpPr>
          <p:cNvPr id="16" name="Rectangle 15">
            <a:extLst>
              <a:ext uri="{FF2B5EF4-FFF2-40B4-BE49-F238E27FC236}">
                <a16:creationId xmlns:a16="http://schemas.microsoft.com/office/drawing/2014/main" id="{CA94D834-59D7-4F2D-B2E1-AFA544783D81}"/>
              </a:ext>
            </a:extLst>
          </p:cNvPr>
          <p:cNvSpPr/>
          <p:nvPr/>
        </p:nvSpPr>
        <p:spPr>
          <a:xfrm>
            <a:off x="927280" y="1267779"/>
            <a:ext cx="7688686" cy="400110"/>
          </a:xfrm>
          <a:prstGeom prst="rect">
            <a:avLst/>
          </a:prstGeom>
        </p:spPr>
        <p:txBody>
          <a:bodyPr wrap="square">
            <a:spAutoFit/>
          </a:bodyPr>
          <a:lstStyle/>
          <a:p>
            <a:r>
              <a:rPr lang="en-US" sz="2000" b="1" dirty="0">
                <a:solidFill>
                  <a:srgbClr val="000000"/>
                </a:solidFill>
                <a:latin typeface="Calibri" panose="020F0502020204030204" pitchFamily="34" charset="0"/>
              </a:rPr>
              <a:t>Question : Which pillar of Industry 4.0 are you investing in? </a:t>
            </a:r>
            <a:endParaRPr lang="en-US" sz="2000" b="1" dirty="0">
              <a:solidFill>
                <a:srgbClr val="000000"/>
              </a:solidFill>
              <a:effectLst/>
              <a:latin typeface="Calibri" panose="020F0502020204030204" pitchFamily="34" charset="0"/>
            </a:endParaRPr>
          </a:p>
        </p:txBody>
      </p:sp>
      <p:sp>
        <p:nvSpPr>
          <p:cNvPr id="3" name="TextBox 2">
            <a:extLst>
              <a:ext uri="{FF2B5EF4-FFF2-40B4-BE49-F238E27FC236}">
                <a16:creationId xmlns:a16="http://schemas.microsoft.com/office/drawing/2014/main" id="{D101CC98-3345-45C3-9FAC-0A6D02108626}"/>
              </a:ext>
            </a:extLst>
          </p:cNvPr>
          <p:cNvSpPr txBox="1"/>
          <p:nvPr/>
        </p:nvSpPr>
        <p:spPr>
          <a:xfrm>
            <a:off x="1714500" y="3609993"/>
            <a:ext cx="609600" cy="369332"/>
          </a:xfrm>
          <a:prstGeom prst="rect">
            <a:avLst/>
          </a:prstGeom>
          <a:noFill/>
        </p:spPr>
        <p:txBody>
          <a:bodyPr wrap="square" rtlCol="0">
            <a:spAutoFit/>
          </a:bodyPr>
          <a:lstStyle/>
          <a:p>
            <a:r>
              <a:rPr lang="en-IN" b="1" dirty="0"/>
              <a:t>56%</a:t>
            </a:r>
          </a:p>
        </p:txBody>
      </p:sp>
      <p:sp>
        <p:nvSpPr>
          <p:cNvPr id="18" name="TextBox 17">
            <a:extLst>
              <a:ext uri="{FF2B5EF4-FFF2-40B4-BE49-F238E27FC236}">
                <a16:creationId xmlns:a16="http://schemas.microsoft.com/office/drawing/2014/main" id="{11E90019-4220-4BFF-8D32-6C153B90930E}"/>
              </a:ext>
            </a:extLst>
          </p:cNvPr>
          <p:cNvSpPr txBox="1"/>
          <p:nvPr/>
        </p:nvSpPr>
        <p:spPr>
          <a:xfrm>
            <a:off x="3009899" y="3609993"/>
            <a:ext cx="609600" cy="369332"/>
          </a:xfrm>
          <a:prstGeom prst="rect">
            <a:avLst/>
          </a:prstGeom>
          <a:noFill/>
        </p:spPr>
        <p:txBody>
          <a:bodyPr wrap="square" rtlCol="0">
            <a:spAutoFit/>
          </a:bodyPr>
          <a:lstStyle/>
          <a:p>
            <a:r>
              <a:rPr lang="en-IN" b="1" dirty="0"/>
              <a:t>38%</a:t>
            </a:r>
          </a:p>
        </p:txBody>
      </p:sp>
      <p:sp>
        <p:nvSpPr>
          <p:cNvPr id="19" name="TextBox 18">
            <a:extLst>
              <a:ext uri="{FF2B5EF4-FFF2-40B4-BE49-F238E27FC236}">
                <a16:creationId xmlns:a16="http://schemas.microsoft.com/office/drawing/2014/main" id="{D8E87123-CB30-4FBD-83AA-BE5476B5BE75}"/>
              </a:ext>
            </a:extLst>
          </p:cNvPr>
          <p:cNvSpPr txBox="1"/>
          <p:nvPr/>
        </p:nvSpPr>
        <p:spPr>
          <a:xfrm>
            <a:off x="4330699" y="3609993"/>
            <a:ext cx="609600" cy="369332"/>
          </a:xfrm>
          <a:prstGeom prst="rect">
            <a:avLst/>
          </a:prstGeom>
          <a:noFill/>
        </p:spPr>
        <p:txBody>
          <a:bodyPr wrap="square" rtlCol="0">
            <a:spAutoFit/>
          </a:bodyPr>
          <a:lstStyle/>
          <a:p>
            <a:r>
              <a:rPr lang="en-IN" b="1" dirty="0"/>
              <a:t>23%</a:t>
            </a:r>
          </a:p>
        </p:txBody>
      </p:sp>
      <p:sp>
        <p:nvSpPr>
          <p:cNvPr id="20" name="TextBox 19">
            <a:extLst>
              <a:ext uri="{FF2B5EF4-FFF2-40B4-BE49-F238E27FC236}">
                <a16:creationId xmlns:a16="http://schemas.microsoft.com/office/drawing/2014/main" id="{F5F5EEE3-0D4E-464C-A458-01D15E150418}"/>
              </a:ext>
            </a:extLst>
          </p:cNvPr>
          <p:cNvSpPr txBox="1"/>
          <p:nvPr/>
        </p:nvSpPr>
        <p:spPr>
          <a:xfrm>
            <a:off x="5626099" y="3609993"/>
            <a:ext cx="609600" cy="369332"/>
          </a:xfrm>
          <a:prstGeom prst="rect">
            <a:avLst/>
          </a:prstGeom>
          <a:noFill/>
        </p:spPr>
        <p:txBody>
          <a:bodyPr wrap="square" rtlCol="0">
            <a:spAutoFit/>
          </a:bodyPr>
          <a:lstStyle/>
          <a:p>
            <a:r>
              <a:rPr lang="en-IN" b="1" dirty="0"/>
              <a:t>15%</a:t>
            </a:r>
          </a:p>
        </p:txBody>
      </p:sp>
      <p:sp>
        <p:nvSpPr>
          <p:cNvPr id="21" name="TextBox 20">
            <a:extLst>
              <a:ext uri="{FF2B5EF4-FFF2-40B4-BE49-F238E27FC236}">
                <a16:creationId xmlns:a16="http://schemas.microsoft.com/office/drawing/2014/main" id="{471481D1-CBD5-4262-8B86-369B5F2D9D6E}"/>
              </a:ext>
            </a:extLst>
          </p:cNvPr>
          <p:cNvSpPr txBox="1"/>
          <p:nvPr/>
        </p:nvSpPr>
        <p:spPr>
          <a:xfrm>
            <a:off x="6921499" y="3609993"/>
            <a:ext cx="609600" cy="369332"/>
          </a:xfrm>
          <a:prstGeom prst="rect">
            <a:avLst/>
          </a:prstGeom>
          <a:noFill/>
        </p:spPr>
        <p:txBody>
          <a:bodyPr wrap="square" rtlCol="0">
            <a:spAutoFit/>
          </a:bodyPr>
          <a:lstStyle/>
          <a:p>
            <a:r>
              <a:rPr lang="en-IN" b="1" dirty="0"/>
              <a:t>54%</a:t>
            </a:r>
          </a:p>
        </p:txBody>
      </p:sp>
      <p:sp>
        <p:nvSpPr>
          <p:cNvPr id="22" name="TextBox 21">
            <a:extLst>
              <a:ext uri="{FF2B5EF4-FFF2-40B4-BE49-F238E27FC236}">
                <a16:creationId xmlns:a16="http://schemas.microsoft.com/office/drawing/2014/main" id="{CD70189B-1AFD-414B-A927-C31DCDF4BD8A}"/>
              </a:ext>
            </a:extLst>
          </p:cNvPr>
          <p:cNvSpPr txBox="1"/>
          <p:nvPr/>
        </p:nvSpPr>
        <p:spPr>
          <a:xfrm>
            <a:off x="1714500" y="4931143"/>
            <a:ext cx="609600" cy="369332"/>
          </a:xfrm>
          <a:prstGeom prst="rect">
            <a:avLst/>
          </a:prstGeom>
          <a:noFill/>
        </p:spPr>
        <p:txBody>
          <a:bodyPr wrap="square" rtlCol="0">
            <a:spAutoFit/>
          </a:bodyPr>
          <a:lstStyle/>
          <a:p>
            <a:r>
              <a:rPr lang="en-IN" b="1" dirty="0"/>
              <a:t>79%</a:t>
            </a:r>
          </a:p>
        </p:txBody>
      </p:sp>
      <p:sp>
        <p:nvSpPr>
          <p:cNvPr id="23" name="TextBox 22">
            <a:extLst>
              <a:ext uri="{FF2B5EF4-FFF2-40B4-BE49-F238E27FC236}">
                <a16:creationId xmlns:a16="http://schemas.microsoft.com/office/drawing/2014/main" id="{8D3F93F1-BB22-42BF-844E-26C74A8E5119}"/>
              </a:ext>
            </a:extLst>
          </p:cNvPr>
          <p:cNvSpPr txBox="1"/>
          <p:nvPr/>
        </p:nvSpPr>
        <p:spPr>
          <a:xfrm>
            <a:off x="3009899" y="4931143"/>
            <a:ext cx="609600" cy="369332"/>
          </a:xfrm>
          <a:prstGeom prst="rect">
            <a:avLst/>
          </a:prstGeom>
          <a:noFill/>
        </p:spPr>
        <p:txBody>
          <a:bodyPr wrap="square" rtlCol="0">
            <a:spAutoFit/>
          </a:bodyPr>
          <a:lstStyle/>
          <a:p>
            <a:r>
              <a:rPr lang="en-IN" b="1" dirty="0"/>
              <a:t>58%</a:t>
            </a:r>
          </a:p>
        </p:txBody>
      </p:sp>
      <p:sp>
        <p:nvSpPr>
          <p:cNvPr id="24" name="TextBox 23">
            <a:extLst>
              <a:ext uri="{FF2B5EF4-FFF2-40B4-BE49-F238E27FC236}">
                <a16:creationId xmlns:a16="http://schemas.microsoft.com/office/drawing/2014/main" id="{FE02C514-7A32-4500-863C-503668119431}"/>
              </a:ext>
            </a:extLst>
          </p:cNvPr>
          <p:cNvSpPr txBox="1"/>
          <p:nvPr/>
        </p:nvSpPr>
        <p:spPr>
          <a:xfrm>
            <a:off x="4330699" y="4931143"/>
            <a:ext cx="609600" cy="369332"/>
          </a:xfrm>
          <a:prstGeom prst="rect">
            <a:avLst/>
          </a:prstGeom>
          <a:noFill/>
        </p:spPr>
        <p:txBody>
          <a:bodyPr wrap="square" rtlCol="0">
            <a:spAutoFit/>
          </a:bodyPr>
          <a:lstStyle/>
          <a:p>
            <a:r>
              <a:rPr lang="en-IN" b="1" dirty="0"/>
              <a:t>65%</a:t>
            </a:r>
          </a:p>
        </p:txBody>
      </p:sp>
      <p:sp>
        <p:nvSpPr>
          <p:cNvPr id="25" name="TextBox 24">
            <a:extLst>
              <a:ext uri="{FF2B5EF4-FFF2-40B4-BE49-F238E27FC236}">
                <a16:creationId xmlns:a16="http://schemas.microsoft.com/office/drawing/2014/main" id="{4D50CC97-A2C8-4273-BCA5-DDFC9A09E65F}"/>
              </a:ext>
            </a:extLst>
          </p:cNvPr>
          <p:cNvSpPr txBox="1"/>
          <p:nvPr/>
        </p:nvSpPr>
        <p:spPr>
          <a:xfrm>
            <a:off x="5626099" y="4931143"/>
            <a:ext cx="609600" cy="369332"/>
          </a:xfrm>
          <a:prstGeom prst="rect">
            <a:avLst/>
          </a:prstGeom>
          <a:noFill/>
        </p:spPr>
        <p:txBody>
          <a:bodyPr wrap="square" rtlCol="0">
            <a:spAutoFit/>
          </a:bodyPr>
          <a:lstStyle/>
          <a:p>
            <a:r>
              <a:rPr lang="en-IN" b="1" dirty="0"/>
              <a:t>52%</a:t>
            </a:r>
          </a:p>
        </p:txBody>
      </p:sp>
      <p:sp>
        <p:nvSpPr>
          <p:cNvPr id="27" name="TextBox 26">
            <a:extLst>
              <a:ext uri="{FF2B5EF4-FFF2-40B4-BE49-F238E27FC236}">
                <a16:creationId xmlns:a16="http://schemas.microsoft.com/office/drawing/2014/main" id="{B98AC0D8-768A-4F46-B533-C5144092C7B7}"/>
              </a:ext>
            </a:extLst>
          </p:cNvPr>
          <p:cNvSpPr txBox="1"/>
          <p:nvPr/>
        </p:nvSpPr>
        <p:spPr>
          <a:xfrm>
            <a:off x="6921499" y="4931143"/>
            <a:ext cx="609600" cy="369332"/>
          </a:xfrm>
          <a:prstGeom prst="rect">
            <a:avLst/>
          </a:prstGeom>
          <a:noFill/>
        </p:spPr>
        <p:txBody>
          <a:bodyPr wrap="square" rtlCol="0">
            <a:spAutoFit/>
          </a:bodyPr>
          <a:lstStyle/>
          <a:p>
            <a:r>
              <a:rPr lang="en-IN" b="1" dirty="0"/>
              <a:t>71%</a:t>
            </a:r>
          </a:p>
        </p:txBody>
      </p:sp>
      <p:sp>
        <p:nvSpPr>
          <p:cNvPr id="28" name="TextBox 27">
            <a:extLst>
              <a:ext uri="{FF2B5EF4-FFF2-40B4-BE49-F238E27FC236}">
                <a16:creationId xmlns:a16="http://schemas.microsoft.com/office/drawing/2014/main" id="{EAD9699D-56D6-4586-91C9-81CA812BBEB4}"/>
              </a:ext>
            </a:extLst>
          </p:cNvPr>
          <p:cNvSpPr txBox="1"/>
          <p:nvPr/>
        </p:nvSpPr>
        <p:spPr>
          <a:xfrm>
            <a:off x="448093" y="6019800"/>
            <a:ext cx="3361907" cy="276999"/>
          </a:xfrm>
          <a:prstGeom prst="rect">
            <a:avLst/>
          </a:prstGeom>
          <a:noFill/>
        </p:spPr>
        <p:txBody>
          <a:bodyPr wrap="square" rtlCol="0">
            <a:spAutoFit/>
          </a:bodyPr>
          <a:lstStyle/>
          <a:p>
            <a:r>
              <a:rPr lang="en-IN" sz="1200" dirty="0"/>
              <a:t>CII – BCG Manufacturing Leadership Survey 2016</a:t>
            </a:r>
          </a:p>
        </p:txBody>
      </p:sp>
    </p:spTree>
    <p:extLst>
      <p:ext uri="{BB962C8B-B14F-4D97-AF65-F5344CB8AC3E}">
        <p14:creationId xmlns:p14="http://schemas.microsoft.com/office/powerpoint/2010/main" val="387713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48093" y="192265"/>
            <a:ext cx="8330324" cy="576362"/>
          </a:xfrm>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Given the use of new technologies the nature of jobs will change as well … </a:t>
            </a:r>
          </a:p>
        </p:txBody>
      </p:sp>
      <p:sp>
        <p:nvSpPr>
          <p:cNvPr id="4" name="Slide Number Placeholder 3"/>
          <p:cNvSpPr>
            <a:spLocks noGrp="1"/>
          </p:cNvSpPr>
          <p:nvPr>
            <p:ph type="sldNum" sz="quarter" idx="12"/>
          </p:nvPr>
        </p:nvSpPr>
        <p:spPr>
          <a:xfrm>
            <a:off x="6135722" y="6439646"/>
            <a:ext cx="573056" cy="365125"/>
          </a:xfrm>
        </p:spPr>
        <p:txBody>
          <a:bodyPr/>
          <a:lstStyle/>
          <a:p>
            <a:fld id="{D57F1E4F-1CFF-5643-939E-217C01CDF565}" type="slidenum">
              <a:rPr lang="en-US" smtClean="0"/>
              <a:pPr/>
              <a:t>8</a:t>
            </a:fld>
            <a:endParaRPr lang="en-US" dirty="0"/>
          </a:p>
        </p:txBody>
      </p:sp>
      <p:sp>
        <p:nvSpPr>
          <p:cNvPr id="5" name="Rectangle 4">
            <a:extLst>
              <a:ext uri="{FF2B5EF4-FFF2-40B4-BE49-F238E27FC236}">
                <a16:creationId xmlns:a16="http://schemas.microsoft.com/office/drawing/2014/main" id="{8A396422-7B88-4676-9BFA-1B36C9B92AA1}"/>
              </a:ext>
            </a:extLst>
          </p:cNvPr>
          <p:cNvSpPr/>
          <p:nvPr/>
        </p:nvSpPr>
        <p:spPr>
          <a:xfrm>
            <a:off x="4284879" y="-66815"/>
            <a:ext cx="4493538"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Current state of adoption and readiness of smart manufacturing</a:t>
            </a:r>
            <a:endParaRPr lang="en-IN" sz="1200" dirty="0"/>
          </a:p>
        </p:txBody>
      </p:sp>
      <p:sp>
        <p:nvSpPr>
          <p:cNvPr id="6" name="Slide Number Placeholder 3">
            <a:extLst>
              <a:ext uri="{FF2B5EF4-FFF2-40B4-BE49-F238E27FC236}">
                <a16:creationId xmlns:a16="http://schemas.microsoft.com/office/drawing/2014/main" id="{A60A075C-C21D-478A-B3AB-2C71AC2EF8B8}"/>
              </a:ext>
            </a:extLst>
          </p:cNvPr>
          <p:cNvSpPr txBox="1">
            <a:spLocks/>
          </p:cNvSpPr>
          <p:nvPr/>
        </p:nvSpPr>
        <p:spPr>
          <a:xfrm>
            <a:off x="6135722" y="6439646"/>
            <a:ext cx="57305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8</a:t>
            </a:fld>
            <a:endParaRPr lang="en-US" dirty="0"/>
          </a:p>
        </p:txBody>
      </p:sp>
      <p:sp>
        <p:nvSpPr>
          <p:cNvPr id="17" name="TextBox 16">
            <a:extLst>
              <a:ext uri="{FF2B5EF4-FFF2-40B4-BE49-F238E27FC236}">
                <a16:creationId xmlns:a16="http://schemas.microsoft.com/office/drawing/2014/main" id="{2BA5386B-DF4B-44B8-81FA-F37FC09121A7}"/>
              </a:ext>
            </a:extLst>
          </p:cNvPr>
          <p:cNvSpPr txBox="1"/>
          <p:nvPr/>
        </p:nvSpPr>
        <p:spPr>
          <a:xfrm>
            <a:off x="1257300" y="1143000"/>
            <a:ext cx="1943100" cy="646331"/>
          </a:xfrm>
          <a:prstGeom prst="rect">
            <a:avLst/>
          </a:prstGeom>
          <a:noFill/>
        </p:spPr>
        <p:txBody>
          <a:bodyPr wrap="square" rtlCol="0">
            <a:spAutoFit/>
          </a:bodyPr>
          <a:lstStyle/>
          <a:p>
            <a:pPr algn="ctr"/>
            <a:r>
              <a:rPr lang="en-IN" b="1" dirty="0"/>
              <a:t>New Industries will spawn</a:t>
            </a:r>
          </a:p>
        </p:txBody>
      </p:sp>
      <p:sp>
        <p:nvSpPr>
          <p:cNvPr id="29" name="TextBox 28">
            <a:extLst>
              <a:ext uri="{FF2B5EF4-FFF2-40B4-BE49-F238E27FC236}">
                <a16:creationId xmlns:a16="http://schemas.microsoft.com/office/drawing/2014/main" id="{90750AD6-02C3-4DDF-91F1-089253758DC0}"/>
              </a:ext>
            </a:extLst>
          </p:cNvPr>
          <p:cNvSpPr txBox="1"/>
          <p:nvPr/>
        </p:nvSpPr>
        <p:spPr>
          <a:xfrm>
            <a:off x="5560098" y="1004500"/>
            <a:ext cx="1943100" cy="369332"/>
          </a:xfrm>
          <a:prstGeom prst="rect">
            <a:avLst/>
          </a:prstGeom>
          <a:noFill/>
        </p:spPr>
        <p:txBody>
          <a:bodyPr wrap="square" rtlCol="0">
            <a:spAutoFit/>
          </a:bodyPr>
          <a:lstStyle/>
          <a:p>
            <a:pPr algn="ctr"/>
            <a:r>
              <a:rPr lang="en-IN" b="1" dirty="0"/>
              <a:t>Leading to creation of new jobs</a:t>
            </a:r>
          </a:p>
        </p:txBody>
      </p:sp>
      <p:sp>
        <p:nvSpPr>
          <p:cNvPr id="30" name="Dodecagon 29">
            <a:extLst>
              <a:ext uri="{FF2B5EF4-FFF2-40B4-BE49-F238E27FC236}">
                <a16:creationId xmlns:a16="http://schemas.microsoft.com/office/drawing/2014/main" id="{4DB3AA77-9F99-426E-BF00-3B3061116A84}"/>
              </a:ext>
            </a:extLst>
          </p:cNvPr>
          <p:cNvSpPr/>
          <p:nvPr/>
        </p:nvSpPr>
        <p:spPr>
          <a:xfrm>
            <a:off x="4884241" y="2305050"/>
            <a:ext cx="523457" cy="4953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31" name="TextBox 30">
            <a:extLst>
              <a:ext uri="{FF2B5EF4-FFF2-40B4-BE49-F238E27FC236}">
                <a16:creationId xmlns:a16="http://schemas.microsoft.com/office/drawing/2014/main" id="{ABFDC12D-BCDB-4BAD-9889-A3AA35D489A0}"/>
              </a:ext>
            </a:extLst>
          </p:cNvPr>
          <p:cNvSpPr txBox="1"/>
          <p:nvPr/>
        </p:nvSpPr>
        <p:spPr>
          <a:xfrm>
            <a:off x="7503198" y="768627"/>
            <a:ext cx="1126452" cy="307777"/>
          </a:xfrm>
          <a:prstGeom prst="rect">
            <a:avLst/>
          </a:prstGeom>
          <a:noFill/>
        </p:spPr>
        <p:txBody>
          <a:bodyPr wrap="square" rtlCol="0">
            <a:spAutoFit/>
          </a:bodyPr>
          <a:lstStyle/>
          <a:p>
            <a:r>
              <a:rPr lang="en-IN" sz="1400" b="1" dirty="0"/>
              <a:t>Illustrative</a:t>
            </a:r>
          </a:p>
        </p:txBody>
      </p:sp>
      <p:sp>
        <p:nvSpPr>
          <p:cNvPr id="32" name="TextBox 31">
            <a:extLst>
              <a:ext uri="{FF2B5EF4-FFF2-40B4-BE49-F238E27FC236}">
                <a16:creationId xmlns:a16="http://schemas.microsoft.com/office/drawing/2014/main" id="{2145529C-ECFD-4297-A223-7B34F0B04A60}"/>
              </a:ext>
            </a:extLst>
          </p:cNvPr>
          <p:cNvSpPr txBox="1"/>
          <p:nvPr/>
        </p:nvSpPr>
        <p:spPr>
          <a:xfrm>
            <a:off x="5560098" y="2362200"/>
            <a:ext cx="2743200" cy="646331"/>
          </a:xfrm>
          <a:prstGeom prst="rect">
            <a:avLst/>
          </a:prstGeom>
          <a:noFill/>
        </p:spPr>
        <p:txBody>
          <a:bodyPr wrap="square" rtlCol="0">
            <a:spAutoFit/>
          </a:bodyPr>
          <a:lstStyle/>
          <a:p>
            <a:r>
              <a:rPr lang="en-IN" dirty="0"/>
              <a:t>Artificial Intelligence Developers </a:t>
            </a:r>
          </a:p>
        </p:txBody>
      </p:sp>
      <p:sp>
        <p:nvSpPr>
          <p:cNvPr id="33" name="Dodecagon 32">
            <a:extLst>
              <a:ext uri="{FF2B5EF4-FFF2-40B4-BE49-F238E27FC236}">
                <a16:creationId xmlns:a16="http://schemas.microsoft.com/office/drawing/2014/main" id="{34D4EA60-5718-4822-8530-7C65874210F5}"/>
              </a:ext>
            </a:extLst>
          </p:cNvPr>
          <p:cNvSpPr/>
          <p:nvPr/>
        </p:nvSpPr>
        <p:spPr>
          <a:xfrm>
            <a:off x="4884241" y="3119735"/>
            <a:ext cx="523457" cy="4953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sp>
        <p:nvSpPr>
          <p:cNvPr id="34" name="TextBox 33">
            <a:extLst>
              <a:ext uri="{FF2B5EF4-FFF2-40B4-BE49-F238E27FC236}">
                <a16:creationId xmlns:a16="http://schemas.microsoft.com/office/drawing/2014/main" id="{31655550-B751-4255-9EAC-F3759DEA897B}"/>
              </a:ext>
            </a:extLst>
          </p:cNvPr>
          <p:cNvSpPr txBox="1"/>
          <p:nvPr/>
        </p:nvSpPr>
        <p:spPr>
          <a:xfrm>
            <a:off x="5560098" y="3176885"/>
            <a:ext cx="2743200" cy="369332"/>
          </a:xfrm>
          <a:prstGeom prst="rect">
            <a:avLst/>
          </a:prstGeom>
          <a:noFill/>
        </p:spPr>
        <p:txBody>
          <a:bodyPr wrap="square" rtlCol="0">
            <a:spAutoFit/>
          </a:bodyPr>
          <a:lstStyle/>
          <a:p>
            <a:r>
              <a:rPr lang="en-IN" dirty="0"/>
              <a:t>Robot Manufacturers </a:t>
            </a:r>
          </a:p>
        </p:txBody>
      </p:sp>
      <p:sp>
        <p:nvSpPr>
          <p:cNvPr id="35" name="Dodecagon 34">
            <a:extLst>
              <a:ext uri="{FF2B5EF4-FFF2-40B4-BE49-F238E27FC236}">
                <a16:creationId xmlns:a16="http://schemas.microsoft.com/office/drawing/2014/main" id="{D6D6D451-0677-4BDB-B533-DC9584954F06}"/>
              </a:ext>
            </a:extLst>
          </p:cNvPr>
          <p:cNvSpPr/>
          <p:nvPr/>
        </p:nvSpPr>
        <p:spPr>
          <a:xfrm>
            <a:off x="4884241" y="3898623"/>
            <a:ext cx="523457" cy="4953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sp>
        <p:nvSpPr>
          <p:cNvPr id="36" name="TextBox 35">
            <a:extLst>
              <a:ext uri="{FF2B5EF4-FFF2-40B4-BE49-F238E27FC236}">
                <a16:creationId xmlns:a16="http://schemas.microsoft.com/office/drawing/2014/main" id="{A4303ACF-6F96-425B-96AF-C5311D945B60}"/>
              </a:ext>
            </a:extLst>
          </p:cNvPr>
          <p:cNvSpPr txBox="1"/>
          <p:nvPr/>
        </p:nvSpPr>
        <p:spPr>
          <a:xfrm>
            <a:off x="5560098" y="3955773"/>
            <a:ext cx="2743200" cy="369332"/>
          </a:xfrm>
          <a:prstGeom prst="rect">
            <a:avLst/>
          </a:prstGeom>
          <a:noFill/>
        </p:spPr>
        <p:txBody>
          <a:bodyPr wrap="square" rtlCol="0">
            <a:spAutoFit/>
          </a:bodyPr>
          <a:lstStyle/>
          <a:p>
            <a:r>
              <a:rPr lang="en-IN" dirty="0"/>
              <a:t>CAD / CAM Operators</a:t>
            </a:r>
          </a:p>
        </p:txBody>
      </p:sp>
      <p:sp>
        <p:nvSpPr>
          <p:cNvPr id="44" name="Dodecagon 43">
            <a:extLst>
              <a:ext uri="{FF2B5EF4-FFF2-40B4-BE49-F238E27FC236}">
                <a16:creationId xmlns:a16="http://schemas.microsoft.com/office/drawing/2014/main" id="{776200ED-7410-43AE-9EFD-3540D91AAD31}"/>
              </a:ext>
            </a:extLst>
          </p:cNvPr>
          <p:cNvSpPr/>
          <p:nvPr/>
        </p:nvSpPr>
        <p:spPr>
          <a:xfrm>
            <a:off x="4884241" y="4734661"/>
            <a:ext cx="523457" cy="4953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sp>
        <p:nvSpPr>
          <p:cNvPr id="45" name="TextBox 44">
            <a:extLst>
              <a:ext uri="{FF2B5EF4-FFF2-40B4-BE49-F238E27FC236}">
                <a16:creationId xmlns:a16="http://schemas.microsoft.com/office/drawing/2014/main" id="{A442D261-A892-4699-AA49-C88A977392B0}"/>
              </a:ext>
            </a:extLst>
          </p:cNvPr>
          <p:cNvSpPr txBox="1"/>
          <p:nvPr/>
        </p:nvSpPr>
        <p:spPr>
          <a:xfrm>
            <a:off x="5560098" y="4791811"/>
            <a:ext cx="2743200" cy="369332"/>
          </a:xfrm>
          <a:prstGeom prst="rect">
            <a:avLst/>
          </a:prstGeom>
          <a:noFill/>
        </p:spPr>
        <p:txBody>
          <a:bodyPr wrap="square" rtlCol="0">
            <a:spAutoFit/>
          </a:bodyPr>
          <a:lstStyle/>
          <a:p>
            <a:r>
              <a:rPr lang="en-IN" dirty="0"/>
              <a:t>Skill trainers</a:t>
            </a:r>
          </a:p>
        </p:txBody>
      </p:sp>
      <p:sp>
        <p:nvSpPr>
          <p:cNvPr id="46" name="Dodecagon 45">
            <a:extLst>
              <a:ext uri="{FF2B5EF4-FFF2-40B4-BE49-F238E27FC236}">
                <a16:creationId xmlns:a16="http://schemas.microsoft.com/office/drawing/2014/main" id="{5A968E72-898E-4B3B-8B50-BB20006AA41D}"/>
              </a:ext>
            </a:extLst>
          </p:cNvPr>
          <p:cNvSpPr/>
          <p:nvPr/>
        </p:nvSpPr>
        <p:spPr>
          <a:xfrm>
            <a:off x="548213" y="2305050"/>
            <a:ext cx="523457" cy="4953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47" name="TextBox 46">
            <a:extLst>
              <a:ext uri="{FF2B5EF4-FFF2-40B4-BE49-F238E27FC236}">
                <a16:creationId xmlns:a16="http://schemas.microsoft.com/office/drawing/2014/main" id="{2FB0739A-C436-46C7-B836-C4227A772AAF}"/>
              </a:ext>
            </a:extLst>
          </p:cNvPr>
          <p:cNvSpPr txBox="1"/>
          <p:nvPr/>
        </p:nvSpPr>
        <p:spPr>
          <a:xfrm>
            <a:off x="1224070" y="2362200"/>
            <a:ext cx="2743200" cy="646331"/>
          </a:xfrm>
          <a:prstGeom prst="rect">
            <a:avLst/>
          </a:prstGeom>
          <a:noFill/>
        </p:spPr>
        <p:txBody>
          <a:bodyPr wrap="square" rtlCol="0">
            <a:spAutoFit/>
          </a:bodyPr>
          <a:lstStyle/>
          <a:p>
            <a:r>
              <a:rPr lang="en-IN" dirty="0"/>
              <a:t>New Materials - Composites </a:t>
            </a:r>
          </a:p>
        </p:txBody>
      </p:sp>
      <p:sp>
        <p:nvSpPr>
          <p:cNvPr id="48" name="Dodecagon 47">
            <a:extLst>
              <a:ext uri="{FF2B5EF4-FFF2-40B4-BE49-F238E27FC236}">
                <a16:creationId xmlns:a16="http://schemas.microsoft.com/office/drawing/2014/main" id="{B892E67E-5FA0-46E8-B3C5-3A22E29B243D}"/>
              </a:ext>
            </a:extLst>
          </p:cNvPr>
          <p:cNvSpPr/>
          <p:nvPr/>
        </p:nvSpPr>
        <p:spPr>
          <a:xfrm>
            <a:off x="548213" y="3119735"/>
            <a:ext cx="523457" cy="4953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sp>
        <p:nvSpPr>
          <p:cNvPr id="49" name="TextBox 48">
            <a:extLst>
              <a:ext uri="{FF2B5EF4-FFF2-40B4-BE49-F238E27FC236}">
                <a16:creationId xmlns:a16="http://schemas.microsoft.com/office/drawing/2014/main" id="{A22D53B4-A34B-429C-A765-67854544E720}"/>
              </a:ext>
            </a:extLst>
          </p:cNvPr>
          <p:cNvSpPr txBox="1"/>
          <p:nvPr/>
        </p:nvSpPr>
        <p:spPr>
          <a:xfrm>
            <a:off x="1224070" y="3176885"/>
            <a:ext cx="2743200" cy="369332"/>
          </a:xfrm>
          <a:prstGeom prst="rect">
            <a:avLst/>
          </a:prstGeom>
          <a:noFill/>
        </p:spPr>
        <p:txBody>
          <a:bodyPr wrap="square" rtlCol="0">
            <a:spAutoFit/>
          </a:bodyPr>
          <a:lstStyle/>
          <a:p>
            <a:r>
              <a:rPr lang="en-IN" dirty="0"/>
              <a:t>Drones</a:t>
            </a:r>
          </a:p>
        </p:txBody>
      </p:sp>
      <p:sp>
        <p:nvSpPr>
          <p:cNvPr id="50" name="Dodecagon 49">
            <a:extLst>
              <a:ext uri="{FF2B5EF4-FFF2-40B4-BE49-F238E27FC236}">
                <a16:creationId xmlns:a16="http://schemas.microsoft.com/office/drawing/2014/main" id="{4F479133-CFC7-46C2-B5E7-1C7B83CFF4B5}"/>
              </a:ext>
            </a:extLst>
          </p:cNvPr>
          <p:cNvSpPr/>
          <p:nvPr/>
        </p:nvSpPr>
        <p:spPr>
          <a:xfrm>
            <a:off x="548213" y="3898623"/>
            <a:ext cx="523457" cy="4953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sp>
        <p:nvSpPr>
          <p:cNvPr id="51" name="TextBox 50">
            <a:extLst>
              <a:ext uri="{FF2B5EF4-FFF2-40B4-BE49-F238E27FC236}">
                <a16:creationId xmlns:a16="http://schemas.microsoft.com/office/drawing/2014/main" id="{9350A2F2-0EF3-4E43-AD12-D69F1EB327D4}"/>
              </a:ext>
            </a:extLst>
          </p:cNvPr>
          <p:cNvSpPr txBox="1"/>
          <p:nvPr/>
        </p:nvSpPr>
        <p:spPr>
          <a:xfrm>
            <a:off x="1224070" y="3955773"/>
            <a:ext cx="2743200" cy="369332"/>
          </a:xfrm>
          <a:prstGeom prst="rect">
            <a:avLst/>
          </a:prstGeom>
          <a:noFill/>
        </p:spPr>
        <p:txBody>
          <a:bodyPr wrap="square" rtlCol="0">
            <a:spAutoFit/>
          </a:bodyPr>
          <a:lstStyle/>
          <a:p>
            <a:r>
              <a:rPr lang="en-IN" dirty="0"/>
              <a:t>Driverless cars</a:t>
            </a:r>
          </a:p>
        </p:txBody>
      </p:sp>
      <p:sp>
        <p:nvSpPr>
          <p:cNvPr id="52" name="Dodecagon 51">
            <a:extLst>
              <a:ext uri="{FF2B5EF4-FFF2-40B4-BE49-F238E27FC236}">
                <a16:creationId xmlns:a16="http://schemas.microsoft.com/office/drawing/2014/main" id="{0F22C262-5FE7-4E2D-864D-370DD1FC88BA}"/>
              </a:ext>
            </a:extLst>
          </p:cNvPr>
          <p:cNvSpPr/>
          <p:nvPr/>
        </p:nvSpPr>
        <p:spPr>
          <a:xfrm>
            <a:off x="548213" y="4734661"/>
            <a:ext cx="523457" cy="4953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sp>
        <p:nvSpPr>
          <p:cNvPr id="53" name="TextBox 52">
            <a:extLst>
              <a:ext uri="{FF2B5EF4-FFF2-40B4-BE49-F238E27FC236}">
                <a16:creationId xmlns:a16="http://schemas.microsoft.com/office/drawing/2014/main" id="{19C48132-7623-4DB3-BB93-A0F1E3F5B488}"/>
              </a:ext>
            </a:extLst>
          </p:cNvPr>
          <p:cNvSpPr txBox="1"/>
          <p:nvPr/>
        </p:nvSpPr>
        <p:spPr>
          <a:xfrm>
            <a:off x="1224070" y="4791811"/>
            <a:ext cx="2743200" cy="369332"/>
          </a:xfrm>
          <a:prstGeom prst="rect">
            <a:avLst/>
          </a:prstGeom>
          <a:noFill/>
        </p:spPr>
        <p:txBody>
          <a:bodyPr wrap="square" rtlCol="0">
            <a:spAutoFit/>
          </a:bodyPr>
          <a:lstStyle/>
          <a:p>
            <a:r>
              <a:rPr lang="en-IN" dirty="0"/>
              <a:t>Robotics</a:t>
            </a:r>
          </a:p>
        </p:txBody>
      </p:sp>
    </p:spTree>
    <p:extLst>
      <p:ext uri="{BB962C8B-B14F-4D97-AF65-F5344CB8AC3E}">
        <p14:creationId xmlns:p14="http://schemas.microsoft.com/office/powerpoint/2010/main" val="391709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verbatimlighting.com/webImages/home/map/world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06" y="1237907"/>
            <a:ext cx="8788787" cy="4280656"/>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a:spLocks noGrp="1"/>
          </p:cNvSpPr>
          <p:nvPr>
            <p:ph type="title"/>
          </p:nvPr>
        </p:nvSpPr>
        <p:spPr/>
        <p:txBody>
          <a:bodyPr anchor="ctr">
            <a:noAutofit/>
          </a:bodyPr>
          <a:lstStyle/>
          <a:p>
            <a:pPr>
              <a:lnSpc>
                <a:spcPts val="2000"/>
              </a:lnSpc>
              <a:spcBef>
                <a:spcPts val="300"/>
              </a:spcBef>
            </a:pPr>
            <a:r>
              <a:rPr lang="en-IN" sz="2200" b="1" dirty="0">
                <a:solidFill>
                  <a:schemeClr val="tx2"/>
                </a:solidFill>
                <a:latin typeface="Calibri" panose="020F0502020204030204" pitchFamily="34" charset="0"/>
              </a:rPr>
              <a:t>India – one of the fastest growing emerging economy… need to sustain…. Manufacturing key and at heart of our economic security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8" name="TextBox 7"/>
          <p:cNvSpPr txBox="1"/>
          <p:nvPr/>
        </p:nvSpPr>
        <p:spPr>
          <a:xfrm>
            <a:off x="5981639" y="3276600"/>
            <a:ext cx="794871" cy="715089"/>
          </a:xfrm>
          <a:prstGeom prst="roundRect">
            <a:avLst/>
          </a:prstGeom>
          <a:solidFill>
            <a:schemeClr val="tx2">
              <a:lumMod val="60000"/>
              <a:lumOff val="40000"/>
            </a:schemeClr>
          </a:solidFill>
        </p:spPr>
        <p:txBody>
          <a:bodyPr wrap="square" rtlCol="0">
            <a:spAutoFit/>
          </a:bodyPr>
          <a:lstStyle/>
          <a:p>
            <a:pPr algn="ctr"/>
            <a:r>
              <a:rPr lang="en-US" b="1" dirty="0">
                <a:solidFill>
                  <a:schemeClr val="bg1">
                    <a:lumMod val="95000"/>
                  </a:schemeClr>
                </a:solidFill>
              </a:rPr>
              <a:t>India</a:t>
            </a:r>
          </a:p>
          <a:p>
            <a:pPr algn="ctr"/>
            <a:r>
              <a:rPr lang="en-US" b="1" dirty="0">
                <a:solidFill>
                  <a:schemeClr val="bg1">
                    <a:lumMod val="95000"/>
                  </a:schemeClr>
                </a:solidFill>
              </a:rPr>
              <a:t>6.7%</a:t>
            </a:r>
            <a:endParaRPr lang="en-IN" b="1" dirty="0">
              <a:solidFill>
                <a:schemeClr val="bg1">
                  <a:lumMod val="95000"/>
                </a:schemeClr>
              </a:solidFill>
            </a:endParaRPr>
          </a:p>
        </p:txBody>
      </p:sp>
      <p:sp>
        <p:nvSpPr>
          <p:cNvPr id="14" name="TextBox 13"/>
          <p:cNvSpPr txBox="1"/>
          <p:nvPr/>
        </p:nvSpPr>
        <p:spPr>
          <a:xfrm>
            <a:off x="6438342" y="2336025"/>
            <a:ext cx="794871" cy="578882"/>
          </a:xfrm>
          <a:prstGeom prst="roundRect">
            <a:avLst/>
          </a:prstGeom>
          <a:solidFill>
            <a:schemeClr val="accent2">
              <a:lumMod val="60000"/>
              <a:lumOff val="40000"/>
            </a:schemeClr>
          </a:solidFill>
        </p:spPr>
        <p:txBody>
          <a:bodyPr wrap="square" rtlCol="0">
            <a:spAutoFit/>
          </a:bodyPr>
          <a:lstStyle/>
          <a:p>
            <a:pPr algn="ctr"/>
            <a:r>
              <a:rPr lang="en-US" sz="1400" b="1" dirty="0"/>
              <a:t>China</a:t>
            </a:r>
          </a:p>
          <a:p>
            <a:pPr algn="ctr"/>
            <a:r>
              <a:rPr lang="en-US" sz="1400" b="1" dirty="0"/>
              <a:t>6.8%</a:t>
            </a:r>
            <a:endParaRPr lang="en-IN" sz="1400" b="1" dirty="0"/>
          </a:p>
        </p:txBody>
      </p:sp>
      <p:sp>
        <p:nvSpPr>
          <p:cNvPr id="15" name="TextBox 14"/>
          <p:cNvSpPr txBox="1"/>
          <p:nvPr/>
        </p:nvSpPr>
        <p:spPr>
          <a:xfrm>
            <a:off x="2402023" y="3566041"/>
            <a:ext cx="794871" cy="578882"/>
          </a:xfrm>
          <a:prstGeom prst="roundRect">
            <a:avLst/>
          </a:prstGeom>
          <a:solidFill>
            <a:schemeClr val="accent2">
              <a:lumMod val="60000"/>
              <a:lumOff val="40000"/>
            </a:schemeClr>
          </a:solidFill>
        </p:spPr>
        <p:txBody>
          <a:bodyPr wrap="square" rtlCol="0">
            <a:spAutoFit/>
          </a:bodyPr>
          <a:lstStyle/>
          <a:p>
            <a:pPr algn="ctr"/>
            <a:r>
              <a:rPr lang="en-US" sz="1400" b="1" dirty="0"/>
              <a:t>Brazil</a:t>
            </a:r>
          </a:p>
          <a:p>
            <a:pPr algn="ctr"/>
            <a:r>
              <a:rPr lang="en-US" sz="1400" b="1" dirty="0"/>
              <a:t>0.7%</a:t>
            </a:r>
            <a:endParaRPr lang="en-IN" sz="1400" b="1" dirty="0"/>
          </a:p>
        </p:txBody>
      </p:sp>
      <p:sp>
        <p:nvSpPr>
          <p:cNvPr id="16" name="TextBox 15"/>
          <p:cNvSpPr txBox="1"/>
          <p:nvPr/>
        </p:nvSpPr>
        <p:spPr>
          <a:xfrm>
            <a:off x="4613255" y="4580308"/>
            <a:ext cx="794871" cy="578882"/>
          </a:xfrm>
          <a:prstGeom prst="roundRect">
            <a:avLst/>
          </a:prstGeom>
          <a:solidFill>
            <a:schemeClr val="accent2">
              <a:lumMod val="60000"/>
              <a:lumOff val="40000"/>
            </a:schemeClr>
          </a:solidFill>
        </p:spPr>
        <p:txBody>
          <a:bodyPr wrap="square" rtlCol="0">
            <a:spAutoFit/>
          </a:bodyPr>
          <a:lstStyle/>
          <a:p>
            <a:pPr algn="ctr"/>
            <a:r>
              <a:rPr lang="en-US" sz="1400" b="1" dirty="0"/>
              <a:t>RSA</a:t>
            </a:r>
          </a:p>
          <a:p>
            <a:pPr algn="ctr"/>
            <a:r>
              <a:rPr lang="en-US" sz="1400" b="1" dirty="0"/>
              <a:t>0.7%</a:t>
            </a:r>
            <a:endParaRPr lang="en-IN" sz="1400" b="1" dirty="0"/>
          </a:p>
        </p:txBody>
      </p:sp>
      <p:sp>
        <p:nvSpPr>
          <p:cNvPr id="17" name="TextBox 16"/>
          <p:cNvSpPr txBox="1"/>
          <p:nvPr/>
        </p:nvSpPr>
        <p:spPr>
          <a:xfrm>
            <a:off x="5738286" y="1400269"/>
            <a:ext cx="794871" cy="578882"/>
          </a:xfrm>
          <a:prstGeom prst="roundRect">
            <a:avLst/>
          </a:prstGeom>
          <a:solidFill>
            <a:schemeClr val="accent2">
              <a:lumMod val="60000"/>
              <a:lumOff val="40000"/>
            </a:schemeClr>
          </a:solidFill>
        </p:spPr>
        <p:txBody>
          <a:bodyPr wrap="square" rtlCol="0">
            <a:spAutoFit/>
          </a:bodyPr>
          <a:lstStyle/>
          <a:p>
            <a:pPr algn="ctr"/>
            <a:r>
              <a:rPr lang="en-US" sz="1400" b="1" dirty="0"/>
              <a:t>Russia</a:t>
            </a:r>
          </a:p>
          <a:p>
            <a:pPr algn="ctr"/>
            <a:r>
              <a:rPr lang="en-US" sz="1400" b="1" dirty="0"/>
              <a:t>1.8%</a:t>
            </a:r>
            <a:endParaRPr lang="en-IN" sz="1400" b="1" dirty="0"/>
          </a:p>
        </p:txBody>
      </p:sp>
      <p:sp>
        <p:nvSpPr>
          <p:cNvPr id="18" name="TextBox 17"/>
          <p:cNvSpPr txBox="1"/>
          <p:nvPr/>
        </p:nvSpPr>
        <p:spPr>
          <a:xfrm>
            <a:off x="3831568" y="1749373"/>
            <a:ext cx="887915" cy="578882"/>
          </a:xfrm>
          <a:prstGeom prst="roundRect">
            <a:avLst/>
          </a:prstGeom>
          <a:solidFill>
            <a:schemeClr val="accent2">
              <a:lumMod val="60000"/>
              <a:lumOff val="40000"/>
            </a:schemeClr>
          </a:solidFill>
        </p:spPr>
        <p:txBody>
          <a:bodyPr wrap="square" rtlCol="0">
            <a:spAutoFit/>
          </a:bodyPr>
          <a:lstStyle/>
          <a:p>
            <a:pPr algn="ctr"/>
            <a:r>
              <a:rPr lang="en-US" sz="1400" b="1" dirty="0"/>
              <a:t>UK</a:t>
            </a:r>
          </a:p>
          <a:p>
            <a:pPr algn="ctr"/>
            <a:r>
              <a:rPr lang="en-US" sz="1400" b="1" dirty="0"/>
              <a:t>1.7%</a:t>
            </a:r>
            <a:endParaRPr lang="en-IN" sz="1400" b="1" dirty="0"/>
          </a:p>
        </p:txBody>
      </p:sp>
      <p:sp>
        <p:nvSpPr>
          <p:cNvPr id="19" name="TextBox 18"/>
          <p:cNvSpPr txBox="1"/>
          <p:nvPr/>
        </p:nvSpPr>
        <p:spPr>
          <a:xfrm>
            <a:off x="1607152" y="2295331"/>
            <a:ext cx="794871" cy="578882"/>
          </a:xfrm>
          <a:prstGeom prst="roundRect">
            <a:avLst/>
          </a:prstGeom>
          <a:solidFill>
            <a:schemeClr val="accent2">
              <a:lumMod val="60000"/>
              <a:lumOff val="40000"/>
            </a:schemeClr>
          </a:solidFill>
        </p:spPr>
        <p:txBody>
          <a:bodyPr wrap="square" rtlCol="0">
            <a:spAutoFit/>
          </a:bodyPr>
          <a:lstStyle/>
          <a:p>
            <a:pPr algn="ctr"/>
            <a:r>
              <a:rPr lang="en-US" sz="1400" b="1" dirty="0"/>
              <a:t>USA</a:t>
            </a:r>
          </a:p>
          <a:p>
            <a:pPr algn="ctr"/>
            <a:r>
              <a:rPr lang="en-US" sz="1400" b="1" dirty="0"/>
              <a:t>2.2%</a:t>
            </a:r>
            <a:endParaRPr lang="en-IN" sz="1400" b="1" dirty="0"/>
          </a:p>
        </p:txBody>
      </p:sp>
      <p:sp>
        <p:nvSpPr>
          <p:cNvPr id="20" name="TextBox 19"/>
          <p:cNvSpPr txBox="1"/>
          <p:nvPr/>
        </p:nvSpPr>
        <p:spPr>
          <a:xfrm>
            <a:off x="7888308" y="2732105"/>
            <a:ext cx="794871" cy="578882"/>
          </a:xfrm>
          <a:prstGeom prst="roundRect">
            <a:avLst/>
          </a:prstGeom>
          <a:solidFill>
            <a:schemeClr val="accent2">
              <a:lumMod val="60000"/>
              <a:lumOff val="40000"/>
            </a:schemeClr>
          </a:solidFill>
        </p:spPr>
        <p:txBody>
          <a:bodyPr wrap="square" rtlCol="0">
            <a:spAutoFit/>
          </a:bodyPr>
          <a:lstStyle/>
          <a:p>
            <a:pPr algn="ctr"/>
            <a:r>
              <a:rPr lang="en-US" sz="1400" b="1" dirty="0"/>
              <a:t>Japan</a:t>
            </a:r>
          </a:p>
          <a:p>
            <a:pPr algn="ctr"/>
            <a:r>
              <a:rPr lang="en-US" sz="1400" b="1" dirty="0"/>
              <a:t>1.5%</a:t>
            </a:r>
            <a:endParaRPr lang="en-IN" sz="1400" b="1" dirty="0"/>
          </a:p>
        </p:txBody>
      </p:sp>
      <p:sp>
        <p:nvSpPr>
          <p:cNvPr id="2" name="TextBox 1"/>
          <p:cNvSpPr txBox="1"/>
          <p:nvPr/>
        </p:nvSpPr>
        <p:spPr>
          <a:xfrm>
            <a:off x="448093" y="5987843"/>
            <a:ext cx="3235992" cy="276999"/>
          </a:xfrm>
          <a:prstGeom prst="rect">
            <a:avLst/>
          </a:prstGeom>
          <a:noFill/>
        </p:spPr>
        <p:txBody>
          <a:bodyPr wrap="square" rtlCol="0">
            <a:spAutoFit/>
          </a:bodyPr>
          <a:lstStyle/>
          <a:p>
            <a:r>
              <a:rPr lang="en-IN" sz="1200" b="1" dirty="0"/>
              <a:t>Source : IMF: 2016-17</a:t>
            </a:r>
          </a:p>
        </p:txBody>
      </p:sp>
      <p:sp>
        <p:nvSpPr>
          <p:cNvPr id="3" name="TextBox 2">
            <a:extLst>
              <a:ext uri="{FF2B5EF4-FFF2-40B4-BE49-F238E27FC236}">
                <a16:creationId xmlns:a16="http://schemas.microsoft.com/office/drawing/2014/main" id="{AD81A244-755D-4B19-A38A-8A3977809A36}"/>
              </a:ext>
            </a:extLst>
          </p:cNvPr>
          <p:cNvSpPr txBox="1"/>
          <p:nvPr/>
        </p:nvSpPr>
        <p:spPr>
          <a:xfrm>
            <a:off x="3831568" y="5467344"/>
            <a:ext cx="5312432" cy="784830"/>
          </a:xfrm>
          <a:prstGeom prst="rect">
            <a:avLst/>
          </a:prstGeom>
          <a:noFill/>
        </p:spPr>
        <p:txBody>
          <a:bodyPr wrap="square" rtlCol="0">
            <a:spAutoFit/>
          </a:bodyPr>
          <a:lstStyle/>
          <a:p>
            <a:r>
              <a:rPr lang="en-IN" sz="1500" b="1" dirty="0">
                <a:latin typeface="Arial" panose="020B0604020202020204" pitchFamily="34" charset="0"/>
                <a:cs typeface="Arial" panose="020B0604020202020204" pitchFamily="34" charset="0"/>
              </a:rPr>
              <a:t>Emerging Market and Developing Economies – 4.6</a:t>
            </a:r>
          </a:p>
          <a:p>
            <a:r>
              <a:rPr lang="en-IN" sz="1500" b="1" dirty="0">
                <a:latin typeface="Arial" panose="020B0604020202020204" pitchFamily="34" charset="0"/>
                <a:cs typeface="Arial" panose="020B0604020202020204" pitchFamily="34" charset="0"/>
              </a:rPr>
              <a:t>Advanced Economies – 2.2 </a:t>
            </a:r>
          </a:p>
          <a:p>
            <a:r>
              <a:rPr lang="en-IN" sz="1500" b="1" dirty="0">
                <a:latin typeface="Arial" panose="020B0604020202020204" pitchFamily="34" charset="0"/>
                <a:cs typeface="Arial" panose="020B0604020202020204" pitchFamily="34" charset="0"/>
              </a:rPr>
              <a:t>World average – 3.6 </a:t>
            </a:r>
          </a:p>
        </p:txBody>
      </p:sp>
      <p:sp>
        <p:nvSpPr>
          <p:cNvPr id="22" name="Rectangle 21">
            <a:extLst>
              <a:ext uri="{FF2B5EF4-FFF2-40B4-BE49-F238E27FC236}">
                <a16:creationId xmlns:a16="http://schemas.microsoft.com/office/drawing/2014/main" id="{1638849D-99F5-4E50-ACE6-66F89DFB6E41}"/>
              </a:ext>
            </a:extLst>
          </p:cNvPr>
          <p:cNvSpPr/>
          <p:nvPr/>
        </p:nvSpPr>
        <p:spPr>
          <a:xfrm>
            <a:off x="4933435" y="-66815"/>
            <a:ext cx="3749744" cy="276999"/>
          </a:xfrm>
          <a:prstGeom prst="rect">
            <a:avLst/>
          </a:prstGeom>
        </p:spPr>
        <p:txBody>
          <a:bodyPr wrap="none">
            <a:spAutoFit/>
          </a:bodyPr>
          <a:lstStyle/>
          <a:p>
            <a:r>
              <a:rPr lang="en-IN" sz="1200" dirty="0">
                <a:latin typeface="Arial" panose="020B0604020202020204" pitchFamily="34" charset="0"/>
                <a:cs typeface="Arial" panose="020B0604020202020204" pitchFamily="34" charset="0"/>
              </a:rPr>
              <a:t>Significance of manufacturing to the Indian economy</a:t>
            </a:r>
          </a:p>
        </p:txBody>
      </p:sp>
    </p:spTree>
    <p:extLst>
      <p:ext uri="{BB962C8B-B14F-4D97-AF65-F5344CB8AC3E}">
        <p14:creationId xmlns:p14="http://schemas.microsoft.com/office/powerpoint/2010/main" val="114593226"/>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1F497D"/>
      </a:dk2>
      <a:lt2>
        <a:srgbClr val="EEECE1"/>
      </a:lt2>
      <a:accent1>
        <a:srgbClr val="1F497D"/>
      </a:accent1>
      <a:accent2>
        <a:srgbClr val="FFC000"/>
      </a:accent2>
      <a:accent3>
        <a:srgbClr val="C6D9F0"/>
      </a:accent3>
      <a:accent4>
        <a:srgbClr val="BFBFBF"/>
      </a:accent4>
      <a:accent5>
        <a:srgbClr val="4BACC6"/>
      </a:accent5>
      <a:accent6>
        <a:srgbClr val="BF9000"/>
      </a:accent6>
      <a:hlink>
        <a:srgbClr val="BFBF00"/>
      </a:hlink>
      <a:folHlink>
        <a:srgbClr val="938953"/>
      </a:folHlink>
    </a:clrScheme>
    <a:fontScheme name="Custom 2">
      <a:majorFont>
        <a:latin typeface="Calibri"/>
        <a:ea typeface=""/>
        <a:cs typeface=""/>
      </a:majorFont>
      <a:minorFont>
        <a:latin typeface="Calibr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85602</TotalTime>
  <Words>1919</Words>
  <Application>Microsoft Office PowerPoint</Application>
  <PresentationFormat>On-screen Show (4:3)</PresentationFormat>
  <Paragraphs>398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Wingdings</vt:lpstr>
      <vt:lpstr>Wingdings 2</vt:lpstr>
      <vt:lpstr>Dividend</vt:lpstr>
      <vt:lpstr>Smart Manufacturing in the context of the Indian Manufacturing Ecology Background Presentation</vt:lpstr>
      <vt:lpstr>Flow of presentation</vt:lpstr>
      <vt:lpstr>Manufacturing – Facing its 4th Industrial Revolution </vt:lpstr>
      <vt:lpstr>Smart Manufacturing – Coming together of various technologies</vt:lpstr>
      <vt:lpstr>Smart Manufacturing – The perceived Benefits </vt:lpstr>
      <vt:lpstr>First movers to smart manufacturing </vt:lpstr>
      <vt:lpstr>Readiness and openness towards technologies</vt:lpstr>
      <vt:lpstr>Given the use of new technologies the nature of jobs will change as well … </vt:lpstr>
      <vt:lpstr>India – one of the fastest growing emerging economy… need to sustain…. Manufacturing key and at heart of our economic security</vt:lpstr>
      <vt:lpstr>… and, thus, the core of the Hon’ble PM’s Vision for Make in India</vt:lpstr>
      <vt:lpstr>And rightly so…</vt:lpstr>
      <vt:lpstr>To power India’s economic growth story sustainably…</vt:lpstr>
      <vt:lpstr>To achieve this aggressive growth CII proposed the  Champions Formula </vt:lpstr>
      <vt:lpstr>28 Champion industries were identified that had the potential to drive significant double growth in manufacturing and employment</vt:lpstr>
      <vt:lpstr>Key interventions required are - </vt:lpstr>
      <vt:lpstr>Creating a holistic framework for deployment of  Smart Manufacturing (1/4)</vt:lpstr>
      <vt:lpstr>Creating a holistic framework for deployment of  Smart Manufacturing (2/3)</vt:lpstr>
      <vt:lpstr>Creating a holistic framework for deployment of  Smart Manufacturing (3/5)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Ahead</dc:title>
  <dc:creator>Pooja Goel Ramavat</dc:creator>
  <cp:lastModifiedBy>Devan Mitra. Chenoy</cp:lastModifiedBy>
  <cp:revision>2435</cp:revision>
  <cp:lastPrinted>2017-08-21T14:37:28Z</cp:lastPrinted>
  <dcterms:created xsi:type="dcterms:W3CDTF">2014-08-22T09:10:18Z</dcterms:created>
  <dcterms:modified xsi:type="dcterms:W3CDTF">2017-11-15T05:37:14Z</dcterms:modified>
</cp:coreProperties>
</file>