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740" r:id="rId2"/>
    <p:sldMasterId id="2147483810" r:id="rId3"/>
  </p:sldMasterIdLst>
  <p:notesMasterIdLst>
    <p:notesMasterId r:id="rId17"/>
  </p:notesMasterIdLst>
  <p:sldIdLst>
    <p:sldId id="1481" r:id="rId4"/>
    <p:sldId id="1771" r:id="rId5"/>
    <p:sldId id="1784" r:id="rId6"/>
    <p:sldId id="1774" r:id="rId7"/>
    <p:sldId id="1572" r:id="rId8"/>
    <p:sldId id="1790" r:id="rId9"/>
    <p:sldId id="1780" r:id="rId10"/>
    <p:sldId id="1788" r:id="rId11"/>
    <p:sldId id="1789" r:id="rId12"/>
    <p:sldId id="1786" r:id="rId13"/>
    <p:sldId id="1787" r:id="rId14"/>
    <p:sldId id="1781" r:id="rId15"/>
    <p:sldId id="177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jiv Bhargava" initials="RB" lastIdx="6" clrIdx="0">
    <p:extLst/>
  </p:cmAuthor>
  <p:cmAuthor id="2" name="chandan chowdhury" initials="cc" lastIdx="0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4596" autoAdjust="0"/>
    <p:restoredTop sz="86364" autoAdjust="0"/>
  </p:normalViewPr>
  <p:slideViewPr>
    <p:cSldViewPr snapToGrid="0">
      <p:cViewPr>
        <p:scale>
          <a:sx n="50" d="100"/>
          <a:sy n="50" d="100"/>
        </p:scale>
        <p:origin x="-732" y="-25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70795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+75%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1CA-4475-BEDD-F385C3AF0BBB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+15%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1CA-4475-BEDD-F385C3AF0BB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Sheet1!$A$1:$B$1</c:f>
              <c:numCache>
                <c:formatCode>General</c:formatCode>
                <c:ptCount val="2"/>
                <c:pt idx="0">
                  <c:v>87</c:v>
                </c:pt>
              </c:numCache>
            </c:numRef>
          </c:cat>
          <c:val>
            <c:numRef>
              <c:f>Sheet1!$A$2:$B$2</c:f>
              <c:numCache>
                <c:formatCode>General</c:formatCode>
                <c:ptCount val="2"/>
                <c:pt idx="0">
                  <c:v>128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1CA-4475-BEDD-F385C3AF0BB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76"/>
        <c:axId val="124261120"/>
        <c:axId val="124262656"/>
      </c:barChart>
      <c:catAx>
        <c:axId val="12426112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124262656"/>
        <c:crosses val="autoZero"/>
        <c:auto val="1"/>
        <c:lblAlgn val="ctr"/>
        <c:lblOffset val="100"/>
        <c:noMultiLvlLbl val="0"/>
      </c:catAx>
      <c:valAx>
        <c:axId val="12426265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2426112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BC590F-569E-414E-A224-0EA4C49C4337}" type="doc">
      <dgm:prSet loTypeId="urn:microsoft.com/office/officeart/2005/8/layout/arrow2" loCatId="process" qsTypeId="urn:microsoft.com/office/officeart/2005/8/quickstyle/3d2" qsCatId="3D" csTypeId="urn:microsoft.com/office/officeart/2005/8/colors/accent3_1" csCatId="accent3" phldr="1"/>
      <dgm:spPr/>
    </dgm:pt>
    <dgm:pt modelId="{2F49B8B8-1511-49FB-A5F1-3AC728707F02}">
      <dgm:prSet phldrT="[Text]" custT="1"/>
      <dgm:spPr/>
      <dgm:t>
        <a:bodyPr/>
        <a:lstStyle/>
        <a:p>
          <a:r>
            <a:rPr lang="en-US" sz="1600" dirty="0"/>
            <a:t>Value Chain Transformation through Networked Processing &amp; Objects  </a:t>
          </a:r>
        </a:p>
      </dgm:t>
    </dgm:pt>
    <dgm:pt modelId="{C63E7194-9995-4F74-AE3B-3E6856764660}" type="parTrans" cxnId="{F5ADC0D0-F130-4ECE-BE61-9A0EF860A1A9}">
      <dgm:prSet/>
      <dgm:spPr/>
      <dgm:t>
        <a:bodyPr/>
        <a:lstStyle/>
        <a:p>
          <a:endParaRPr lang="en-US"/>
        </a:p>
      </dgm:t>
    </dgm:pt>
    <dgm:pt modelId="{E684A996-950F-4628-9ECD-C0378565B670}" type="sibTrans" cxnId="{F5ADC0D0-F130-4ECE-BE61-9A0EF860A1A9}">
      <dgm:prSet/>
      <dgm:spPr/>
      <dgm:t>
        <a:bodyPr/>
        <a:lstStyle/>
        <a:p>
          <a:endParaRPr lang="en-US"/>
        </a:p>
      </dgm:t>
    </dgm:pt>
    <dgm:pt modelId="{5F423AC7-B131-4C80-B685-A05149F6888A}">
      <dgm:prSet phldrT="[Text]" custT="1"/>
      <dgm:spPr/>
      <dgm:t>
        <a:bodyPr/>
        <a:lstStyle/>
        <a:p>
          <a:r>
            <a:rPr lang="en-US" sz="2000" dirty="0"/>
            <a:t>2019</a:t>
          </a:r>
        </a:p>
      </dgm:t>
    </dgm:pt>
    <dgm:pt modelId="{EA0AB728-C08D-438D-AC8F-22A569F8F852}" type="parTrans" cxnId="{7FB3949D-BC7D-4940-835A-B1C62A662613}">
      <dgm:prSet/>
      <dgm:spPr/>
      <dgm:t>
        <a:bodyPr/>
        <a:lstStyle/>
        <a:p>
          <a:endParaRPr lang="en-US"/>
        </a:p>
      </dgm:t>
    </dgm:pt>
    <dgm:pt modelId="{10C098DD-0D0C-43E2-B58B-CEE4C479E121}" type="sibTrans" cxnId="{7FB3949D-BC7D-4940-835A-B1C62A662613}">
      <dgm:prSet/>
      <dgm:spPr/>
      <dgm:t>
        <a:bodyPr/>
        <a:lstStyle/>
        <a:p>
          <a:endParaRPr lang="en-US"/>
        </a:p>
      </dgm:t>
    </dgm:pt>
    <dgm:pt modelId="{97517D0E-BD42-499A-AA23-B8E2764C3CA9}" type="pres">
      <dgm:prSet presAssocID="{BABC590F-569E-414E-A224-0EA4C49C4337}" presName="arrowDiagram" presStyleCnt="0">
        <dgm:presLayoutVars>
          <dgm:chMax val="5"/>
          <dgm:dir/>
          <dgm:resizeHandles val="exact"/>
        </dgm:presLayoutVars>
      </dgm:prSet>
      <dgm:spPr/>
    </dgm:pt>
    <dgm:pt modelId="{A16C49D1-E82F-4B36-ABA2-1192EEB5AC25}" type="pres">
      <dgm:prSet presAssocID="{BABC590F-569E-414E-A224-0EA4C49C4337}" presName="arrow" presStyleLbl="bgShp" presStyleIdx="0" presStyleCnt="1"/>
      <dgm:spPr/>
    </dgm:pt>
    <dgm:pt modelId="{808A517D-8C98-4DF2-9B95-A62271BFA106}" type="pres">
      <dgm:prSet presAssocID="{BABC590F-569E-414E-A224-0EA4C49C4337}" presName="arrowDiagram2" presStyleCnt="0"/>
      <dgm:spPr/>
    </dgm:pt>
    <dgm:pt modelId="{23E0E45A-7AF3-4510-825B-A4081753CCF2}" type="pres">
      <dgm:prSet presAssocID="{2F49B8B8-1511-49FB-A5F1-3AC728707F02}" presName="bullet2a" presStyleLbl="node1" presStyleIdx="0" presStyleCnt="2"/>
      <dgm:spPr/>
    </dgm:pt>
    <dgm:pt modelId="{96CB88CA-8318-41F9-A4E5-21A7513F0257}" type="pres">
      <dgm:prSet presAssocID="{2F49B8B8-1511-49FB-A5F1-3AC728707F02}" presName="textBox2a" presStyleLbl="revTx" presStyleIdx="0" presStyleCnt="2" custScaleX="202602" custScaleY="47301" custLinFactNeighborY="-107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4375DD-83E4-40BE-861E-E6524D0C9F10}" type="pres">
      <dgm:prSet presAssocID="{5F423AC7-B131-4C80-B685-A05149F6888A}" presName="bullet2b" presStyleLbl="node1" presStyleIdx="1" presStyleCnt="2"/>
      <dgm:spPr/>
    </dgm:pt>
    <dgm:pt modelId="{BB2E1339-BDD1-4F28-A093-CF65A271943A}" type="pres">
      <dgm:prSet presAssocID="{5F423AC7-B131-4C80-B685-A05149F6888A}" presName="textBox2b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FB3949D-BC7D-4940-835A-B1C62A662613}" srcId="{BABC590F-569E-414E-A224-0EA4C49C4337}" destId="{5F423AC7-B131-4C80-B685-A05149F6888A}" srcOrd="1" destOrd="0" parTransId="{EA0AB728-C08D-438D-AC8F-22A569F8F852}" sibTransId="{10C098DD-0D0C-43E2-B58B-CEE4C479E121}"/>
    <dgm:cxn modelId="{48B53197-4134-42C2-B332-62269578DEE7}" type="presOf" srcId="{BABC590F-569E-414E-A224-0EA4C49C4337}" destId="{97517D0E-BD42-499A-AA23-B8E2764C3CA9}" srcOrd="0" destOrd="0" presId="urn:microsoft.com/office/officeart/2005/8/layout/arrow2"/>
    <dgm:cxn modelId="{1E0A20AA-8436-4CA3-BD48-2AF395054209}" type="presOf" srcId="{2F49B8B8-1511-49FB-A5F1-3AC728707F02}" destId="{96CB88CA-8318-41F9-A4E5-21A7513F0257}" srcOrd="0" destOrd="0" presId="urn:microsoft.com/office/officeart/2005/8/layout/arrow2"/>
    <dgm:cxn modelId="{D7766D62-ACCA-4799-9852-678A19CCE416}" type="presOf" srcId="{5F423AC7-B131-4C80-B685-A05149F6888A}" destId="{BB2E1339-BDD1-4F28-A093-CF65A271943A}" srcOrd="0" destOrd="0" presId="urn:microsoft.com/office/officeart/2005/8/layout/arrow2"/>
    <dgm:cxn modelId="{F5ADC0D0-F130-4ECE-BE61-9A0EF860A1A9}" srcId="{BABC590F-569E-414E-A224-0EA4C49C4337}" destId="{2F49B8B8-1511-49FB-A5F1-3AC728707F02}" srcOrd="0" destOrd="0" parTransId="{C63E7194-9995-4F74-AE3B-3E6856764660}" sibTransId="{E684A996-950F-4628-9ECD-C0378565B670}"/>
    <dgm:cxn modelId="{2EDF2F85-4B98-4D92-8AE5-BFBBBB9795F0}" type="presParOf" srcId="{97517D0E-BD42-499A-AA23-B8E2764C3CA9}" destId="{A16C49D1-E82F-4B36-ABA2-1192EEB5AC25}" srcOrd="0" destOrd="0" presId="urn:microsoft.com/office/officeart/2005/8/layout/arrow2"/>
    <dgm:cxn modelId="{92EAEDD4-664B-48C4-B782-B384146E0E89}" type="presParOf" srcId="{97517D0E-BD42-499A-AA23-B8E2764C3CA9}" destId="{808A517D-8C98-4DF2-9B95-A62271BFA106}" srcOrd="1" destOrd="0" presId="urn:microsoft.com/office/officeart/2005/8/layout/arrow2"/>
    <dgm:cxn modelId="{42AFA847-60EE-4D61-B3CC-718DAEBEE9C5}" type="presParOf" srcId="{808A517D-8C98-4DF2-9B95-A62271BFA106}" destId="{23E0E45A-7AF3-4510-825B-A4081753CCF2}" srcOrd="0" destOrd="0" presId="urn:microsoft.com/office/officeart/2005/8/layout/arrow2"/>
    <dgm:cxn modelId="{96D4A01B-9FE5-4B6E-9801-9B2D73FFE10F}" type="presParOf" srcId="{808A517D-8C98-4DF2-9B95-A62271BFA106}" destId="{96CB88CA-8318-41F9-A4E5-21A7513F0257}" srcOrd="1" destOrd="0" presId="urn:microsoft.com/office/officeart/2005/8/layout/arrow2"/>
    <dgm:cxn modelId="{DF25701B-1353-4343-BCD7-85A7EB915D39}" type="presParOf" srcId="{808A517D-8C98-4DF2-9B95-A62271BFA106}" destId="{A24375DD-83E4-40BE-861E-E6524D0C9F10}" srcOrd="2" destOrd="0" presId="urn:microsoft.com/office/officeart/2005/8/layout/arrow2"/>
    <dgm:cxn modelId="{78C5F198-D2AD-45FC-85DB-17F70F01F951}" type="presParOf" srcId="{808A517D-8C98-4DF2-9B95-A62271BFA106}" destId="{BB2E1339-BDD1-4F28-A093-CF65A271943A}" srcOrd="3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6C49D1-E82F-4B36-ABA2-1192EEB5AC25}">
      <dsp:nvSpPr>
        <dsp:cNvPr id="0" name=""/>
        <dsp:cNvSpPr/>
      </dsp:nvSpPr>
      <dsp:spPr>
        <a:xfrm>
          <a:off x="0" y="38997"/>
          <a:ext cx="3060130" cy="1912581"/>
        </a:xfrm>
        <a:prstGeom prst="swooshArrow">
          <a:avLst>
            <a:gd name="adj1" fmla="val 25000"/>
            <a:gd name="adj2" fmla="val 25000"/>
          </a:avLst>
        </a:prstGeom>
        <a:gradFill rotWithShape="0">
          <a:gsLst>
            <a:gs pos="0">
              <a:schemeClr val="accent3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23E0E45A-7AF3-4510-825B-A4081753CCF2}">
      <dsp:nvSpPr>
        <dsp:cNvPr id="0" name=""/>
        <dsp:cNvSpPr/>
      </dsp:nvSpPr>
      <dsp:spPr>
        <a:xfrm>
          <a:off x="711480" y="1081354"/>
          <a:ext cx="107104" cy="107104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6CB88CA-8318-41F9-A4E5-21A7513F0257}">
      <dsp:nvSpPr>
        <dsp:cNvPr id="0" name=""/>
        <dsp:cNvSpPr/>
      </dsp:nvSpPr>
      <dsp:spPr>
        <a:xfrm>
          <a:off x="254822" y="1262058"/>
          <a:ext cx="2014963" cy="3862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753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Value Chain Transformation through Networked Processing &amp; Objects  </a:t>
          </a:r>
        </a:p>
      </dsp:txBody>
      <dsp:txXfrm>
        <a:off x="254822" y="1262058"/>
        <a:ext cx="2014963" cy="386294"/>
      </dsp:txXfrm>
    </dsp:sp>
    <dsp:sp modelId="{A24375DD-83E4-40BE-861E-E6524D0C9F10}">
      <dsp:nvSpPr>
        <dsp:cNvPr id="0" name=""/>
        <dsp:cNvSpPr/>
      </dsp:nvSpPr>
      <dsp:spPr>
        <a:xfrm>
          <a:off x="1698372" y="593645"/>
          <a:ext cx="183607" cy="18360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B2E1339-BDD1-4F28-A093-CF65A271943A}">
      <dsp:nvSpPr>
        <dsp:cNvPr id="0" name=""/>
        <dsp:cNvSpPr/>
      </dsp:nvSpPr>
      <dsp:spPr>
        <a:xfrm>
          <a:off x="1790176" y="685449"/>
          <a:ext cx="994542" cy="12661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290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2019</a:t>
          </a:r>
        </a:p>
      </dsp:txBody>
      <dsp:txXfrm>
        <a:off x="1790176" y="685449"/>
        <a:ext cx="994542" cy="12661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D1E6A4-1545-497D-9B44-747F45DFE117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6C64A1-E0DC-446E-951E-836A0B395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5602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203200" y="2514600"/>
            <a:ext cx="5486400" cy="7620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>
                <a:solidFill>
                  <a:schemeClr val="accent1"/>
                </a:solidFill>
              </a:rPr>
              <a:t>Click to edit Master title style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03200" y="3276600"/>
            <a:ext cx="5283200" cy="5334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US" dirty="0"/>
              <a:t>Draft – For Review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2"/>
          </p:nvPr>
        </p:nvSpPr>
        <p:spPr>
          <a:xfrm>
            <a:off x="203200" y="3810000"/>
            <a:ext cx="5283200" cy="381000"/>
          </a:xfrm>
        </p:spPr>
        <p:txBody>
          <a:bodyPr anchor="ctr">
            <a:noAutofit/>
          </a:bodyPr>
          <a:lstStyle>
            <a:lvl1pPr marL="0" indent="0">
              <a:buNone/>
              <a:defRPr sz="1600">
                <a:latin typeface="Arial Narrow" pitchFamily="34" charset="0"/>
              </a:defRPr>
            </a:lvl1pPr>
          </a:lstStyle>
          <a:p>
            <a:pPr lvl="0"/>
            <a:r>
              <a:rPr lang="en-US">
                <a:solidFill>
                  <a:schemeClr val="accent1"/>
                </a:solidFill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3126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_Corp Template_20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524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508000" y="6070600"/>
            <a:ext cx="11684000" cy="787400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100000">
                <a:schemeClr val="accent6"/>
              </a:gs>
              <a:gs pos="30000">
                <a:srgbClr val="FFFFFF"/>
              </a:gs>
              <a:gs pos="73000">
                <a:schemeClr val="accent6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Click to edit Master title style</a:t>
            </a:r>
            <a:endParaRPr lang="en-US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5"/>
          </p:nvPr>
        </p:nvSpPr>
        <p:spPr>
          <a:xfrm>
            <a:off x="1151467" y="1172749"/>
            <a:ext cx="10369551" cy="4752528"/>
          </a:xfrm>
        </p:spPr>
        <p:txBody>
          <a:bodyPr/>
          <a:lstStyle>
            <a:lvl4pPr>
              <a:defRPr spc="0" baseline="0"/>
            </a:lvl4pPr>
          </a:lstStyle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4944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1"/>
          <p:cNvSpPr>
            <a:spLocks noGrp="1"/>
          </p:cNvSpPr>
          <p:nvPr>
            <p:ph type="title" hasCustomPrompt="1"/>
          </p:nvPr>
        </p:nvSpPr>
        <p:spPr>
          <a:xfrm>
            <a:off x="5135893" y="1188449"/>
            <a:ext cx="6336704" cy="498764"/>
          </a:xfrm>
        </p:spPr>
        <p:txBody>
          <a:bodyPr>
            <a:noAutofit/>
          </a:bodyPr>
          <a:lstStyle>
            <a:lvl1pPr algn="r">
              <a:defRPr lang="en-US" sz="4267" b="0" i="0" kern="1200" spc="0" baseline="0" noProof="0" dirty="0" smtClean="0">
                <a:solidFill>
                  <a:srgbClr val="005386"/>
                </a:solidFill>
                <a:effectLst/>
                <a:latin typeface="+mj-lt"/>
                <a:ea typeface="+mj-ea"/>
                <a:cs typeface="3ds Light"/>
              </a:defRPr>
            </a:lvl1pPr>
          </a:lstStyle>
          <a:p>
            <a:r>
              <a:rPr lang="en-US" noProof="0" dirty="0"/>
              <a:t>Click to edit title</a:t>
            </a:r>
          </a:p>
        </p:txBody>
      </p:sp>
      <p:sp>
        <p:nvSpPr>
          <p:cNvPr id="9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00" y="1988840"/>
            <a:ext cx="5376333" cy="575733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2667" kern="900" spc="0" baseline="0">
                <a:solidFill>
                  <a:srgbClr val="005386"/>
                </a:solidFill>
              </a:defRPr>
            </a:lvl1pPr>
            <a:lvl2pPr>
              <a:buFont typeface="Arial" pitchFamily="34" charset="0"/>
              <a:buNone/>
              <a:defRPr>
                <a:solidFill>
                  <a:schemeClr val="bg1"/>
                </a:solidFill>
              </a:defRPr>
            </a:lvl2pPr>
            <a:lvl3pPr>
              <a:buFont typeface="Arial" pitchFamily="34" charset="0"/>
              <a:buNone/>
              <a:defRPr>
                <a:solidFill>
                  <a:schemeClr val="bg1"/>
                </a:solidFill>
              </a:defRPr>
            </a:lvl3pPr>
            <a:lvl4pPr>
              <a:buFont typeface="Arial" pitchFamily="34" charset="0"/>
              <a:buNone/>
              <a:defRPr>
                <a:solidFill>
                  <a:schemeClr val="bg1"/>
                </a:solidFill>
              </a:defRPr>
            </a:lvl4pPr>
            <a:lvl5pP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6273800"/>
            <a:ext cx="711200" cy="584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40393725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9" name="Titre 1"/>
          <p:cNvSpPr>
            <a:spLocks noGrp="1"/>
          </p:cNvSpPr>
          <p:nvPr>
            <p:ph type="title" hasCustomPrompt="1"/>
          </p:nvPr>
        </p:nvSpPr>
        <p:spPr>
          <a:xfrm>
            <a:off x="5135893" y="1188449"/>
            <a:ext cx="6336704" cy="498764"/>
          </a:xfrm>
        </p:spPr>
        <p:txBody>
          <a:bodyPr>
            <a:noAutofit/>
          </a:bodyPr>
          <a:lstStyle>
            <a:lvl1pPr algn="r">
              <a:defRPr lang="en-US" sz="4267" b="0" i="0" kern="1200" spc="0" baseline="0" noProof="0" dirty="0" smtClean="0">
                <a:solidFill>
                  <a:schemeClr val="bg1"/>
                </a:solidFill>
                <a:effectLst/>
                <a:latin typeface="+mj-lt"/>
                <a:ea typeface="+mj-ea"/>
                <a:cs typeface="3ds Light"/>
              </a:defRPr>
            </a:lvl1pPr>
          </a:lstStyle>
          <a:p>
            <a:r>
              <a:rPr lang="en-US" noProof="0" dirty="0"/>
              <a:t>Click to edit title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00" y="1988840"/>
            <a:ext cx="5376333" cy="575733"/>
          </a:xfrm>
        </p:spPr>
        <p:txBody>
          <a:bodyPr anchor="ctr">
            <a:norm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2667" baseline="0">
                <a:solidFill>
                  <a:schemeClr val="bg1"/>
                </a:solidFill>
                <a:latin typeface="+mj-lt"/>
              </a:defRPr>
            </a:lvl1pPr>
            <a:lvl2pPr>
              <a:buFont typeface="Arial" pitchFamily="34" charset="0"/>
              <a:buNone/>
              <a:defRPr>
                <a:solidFill>
                  <a:schemeClr val="bg1"/>
                </a:solidFill>
              </a:defRPr>
            </a:lvl2pPr>
            <a:lvl3pPr>
              <a:buFont typeface="Arial" pitchFamily="34" charset="0"/>
              <a:buNone/>
              <a:defRPr>
                <a:solidFill>
                  <a:schemeClr val="bg1"/>
                </a:solidFill>
              </a:defRPr>
            </a:lvl3pPr>
            <a:lvl4pPr>
              <a:buFont typeface="Arial" pitchFamily="34" charset="0"/>
              <a:buNone/>
              <a:defRPr>
                <a:solidFill>
                  <a:schemeClr val="bg1"/>
                </a:solidFill>
              </a:defRPr>
            </a:lvl4pPr>
            <a:lvl5pP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4" name="TextBox 13"/>
          <p:cNvSpPr txBox="1"/>
          <p:nvPr userDrawn="1"/>
        </p:nvSpPr>
        <p:spPr>
          <a:xfrm rot="16200000">
            <a:off x="-3240000" y="3318084"/>
            <a:ext cx="6877637" cy="241473"/>
          </a:xfrm>
          <a:prstGeom prst="rect">
            <a:avLst/>
          </a:prstGeom>
          <a:noFill/>
        </p:spPr>
        <p:txBody>
          <a:bodyPr wrap="square" lIns="117221" tIns="58609" rIns="117221" bIns="58609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i="0" cap="none" spc="0" dirty="0">
                <a:ln>
                  <a:noFill/>
                </a:ln>
                <a:solidFill>
                  <a:srgbClr val="FFCD00"/>
                </a:solidFill>
                <a:effectLst/>
                <a:latin typeface="Arial Narrow" pitchFamily="34" charset="0"/>
                <a:cs typeface="Arial" pitchFamily="34" charset="0"/>
              </a:rPr>
              <a:t>3DS.COM/DELMIA </a:t>
            </a:r>
            <a:r>
              <a:rPr lang="en-US" sz="800" b="0" cap="none" spc="0" dirty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  <a:cs typeface="Arial" pitchFamily="34" charset="0"/>
              </a:rPr>
              <a:t>© Dassault </a:t>
            </a:r>
            <a:r>
              <a:rPr lang="en-US" sz="800" b="0" cap="none" spc="0" dirty="0" err="1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  <a:cs typeface="Arial" pitchFamily="34" charset="0"/>
              </a:rPr>
              <a:t>Systèmes</a:t>
            </a:r>
            <a:r>
              <a:rPr lang="en-US" sz="800" b="0" cap="none" spc="0" dirty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  <a:cs typeface="Arial" pitchFamily="34" charset="0"/>
              </a:rPr>
              <a:t> | </a:t>
            </a:r>
            <a:r>
              <a:rPr lang="en-US" sz="800" b="0" cap="none" spc="0" noProof="0" dirty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  <a:cs typeface="Arial" pitchFamily="34" charset="0"/>
              </a:rPr>
              <a:t>Confidential</a:t>
            </a:r>
            <a:r>
              <a:rPr lang="en-US" sz="800" b="0" cap="none" spc="0" dirty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  <a:cs typeface="Arial" pitchFamily="34" charset="0"/>
              </a:rPr>
              <a:t> Information | </a:t>
            </a:r>
            <a:fld id="{7932CEB9-7706-4840-A8AE-48D24CB336EF}" type="datetimeFigureOut">
              <a:rPr lang="en-US" sz="800" b="0" cap="none" spc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  <a:cs typeface="Arial" pitchFamily="34" charset="0"/>
              </a:rPr>
              <a:pPr marL="0" marR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11/15/2017</a:t>
            </a:fld>
            <a:r>
              <a:rPr lang="en-US" sz="800" b="0" cap="none" spc="0" dirty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  <a:cs typeface="Arial" pitchFamily="34" charset="0"/>
              </a:rPr>
              <a:t> | ref.: 3DS_Document_2014</a:t>
            </a:r>
          </a:p>
        </p:txBody>
      </p:sp>
    </p:spTree>
    <p:extLst>
      <p:ext uri="{BB962C8B-B14F-4D97-AF65-F5344CB8AC3E}">
        <p14:creationId xmlns:p14="http://schemas.microsoft.com/office/powerpoint/2010/main" val="3560492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508000" y="6070600"/>
            <a:ext cx="11684000" cy="787400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100000">
                <a:schemeClr val="accent1"/>
              </a:gs>
              <a:gs pos="24000">
                <a:srgbClr val="FFFFFF"/>
              </a:gs>
              <a:gs pos="71000">
                <a:schemeClr val="accent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" name="Espace réservé du texte 5"/>
          <p:cNvSpPr>
            <a:spLocks noGrp="1"/>
          </p:cNvSpPr>
          <p:nvPr>
            <p:ph type="body" sz="quarter" idx="11" hasCustomPrompt="1"/>
          </p:nvPr>
        </p:nvSpPr>
        <p:spPr>
          <a:xfrm>
            <a:off x="1016000" y="1508893"/>
            <a:ext cx="10464800" cy="480000"/>
          </a:xfrm>
          <a:solidFill>
            <a:schemeClr val="accent1"/>
          </a:solidFill>
        </p:spPr>
        <p:txBody>
          <a:bodyPr lIns="288000" tIns="36000" rIns="72000" bIns="36000" anchor="ctr"/>
          <a:lstStyle>
            <a:lvl1pPr marL="0" indent="0"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First item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 hasCustomPrompt="1"/>
          </p:nvPr>
        </p:nvSpPr>
        <p:spPr>
          <a:xfrm>
            <a:off x="1016000" y="2224944"/>
            <a:ext cx="10464800" cy="480000"/>
          </a:xfrm>
          <a:noFill/>
        </p:spPr>
        <p:txBody>
          <a:bodyPr lIns="288000" tIns="36000" rIns="72000" bIns="36000" anchor="ctr"/>
          <a:lstStyle>
            <a:lvl1pPr marL="0" indent="0">
              <a:spcBef>
                <a:spcPts val="0"/>
              </a:spcBef>
              <a:buNone/>
              <a:defRPr baseline="0">
                <a:solidFill>
                  <a:srgbClr val="005386"/>
                </a:solidFill>
              </a:defRPr>
            </a:lvl1pPr>
          </a:lstStyle>
          <a:p>
            <a:pPr lvl="0"/>
            <a:r>
              <a:rPr lang="en-US" noProof="0" dirty="0"/>
              <a:t>Second item</a:t>
            </a:r>
          </a:p>
        </p:txBody>
      </p:sp>
      <p:sp>
        <p:nvSpPr>
          <p:cNvPr id="8" name="Espace réservé du texte 5"/>
          <p:cNvSpPr>
            <a:spLocks noGrp="1"/>
          </p:cNvSpPr>
          <p:nvPr>
            <p:ph type="body" sz="quarter" idx="15" hasCustomPrompt="1"/>
          </p:nvPr>
        </p:nvSpPr>
        <p:spPr>
          <a:xfrm>
            <a:off x="1016000" y="2949000"/>
            <a:ext cx="10464800" cy="480000"/>
          </a:xfrm>
          <a:noFill/>
        </p:spPr>
        <p:txBody>
          <a:bodyPr lIns="288000" tIns="36000" rIns="72000" bIns="36000" anchor="ctr"/>
          <a:lstStyle>
            <a:lvl1pPr marL="0" indent="0">
              <a:spcBef>
                <a:spcPts val="0"/>
              </a:spcBef>
              <a:buNone/>
              <a:defRPr baseline="0">
                <a:solidFill>
                  <a:srgbClr val="005386"/>
                </a:solidFill>
              </a:defRPr>
            </a:lvl1pPr>
          </a:lstStyle>
          <a:p>
            <a:pPr lvl="0"/>
            <a:r>
              <a:rPr lang="en-US" noProof="0"/>
              <a:t>Third item</a:t>
            </a:r>
          </a:p>
        </p:txBody>
      </p:sp>
      <p:sp>
        <p:nvSpPr>
          <p:cNvPr id="10" name="Espace réservé du texte 5"/>
          <p:cNvSpPr>
            <a:spLocks noGrp="1"/>
          </p:cNvSpPr>
          <p:nvPr>
            <p:ph type="body" sz="quarter" idx="17" hasCustomPrompt="1"/>
          </p:nvPr>
        </p:nvSpPr>
        <p:spPr>
          <a:xfrm>
            <a:off x="1016000" y="3669080"/>
            <a:ext cx="10464800" cy="480000"/>
          </a:xfrm>
          <a:noFill/>
        </p:spPr>
        <p:txBody>
          <a:bodyPr lIns="288000" tIns="36000" rIns="72000" bIns="36000" anchor="ctr"/>
          <a:lstStyle>
            <a:lvl1pPr marL="0" indent="0">
              <a:spcBef>
                <a:spcPts val="0"/>
              </a:spcBef>
              <a:buNone/>
              <a:defRPr baseline="0">
                <a:solidFill>
                  <a:srgbClr val="005386"/>
                </a:solidFill>
              </a:defRPr>
            </a:lvl1pPr>
          </a:lstStyle>
          <a:p>
            <a:pPr lvl="0"/>
            <a:r>
              <a:rPr lang="en-US" noProof="0"/>
              <a:t>Fourth item</a:t>
            </a:r>
          </a:p>
        </p:txBody>
      </p:sp>
      <p:sp>
        <p:nvSpPr>
          <p:cNvPr id="12" name="Espace réservé du texte 5"/>
          <p:cNvSpPr>
            <a:spLocks noGrp="1"/>
          </p:cNvSpPr>
          <p:nvPr>
            <p:ph type="body" sz="quarter" idx="19" hasCustomPrompt="1"/>
          </p:nvPr>
        </p:nvSpPr>
        <p:spPr>
          <a:xfrm>
            <a:off x="1016000" y="4389160"/>
            <a:ext cx="10464800" cy="480000"/>
          </a:xfrm>
          <a:noFill/>
        </p:spPr>
        <p:txBody>
          <a:bodyPr lIns="288000" tIns="36000" rIns="72000" bIns="36000" anchor="ctr"/>
          <a:lstStyle>
            <a:lvl1pPr marL="0" indent="0">
              <a:spcBef>
                <a:spcPts val="0"/>
              </a:spcBef>
              <a:buNone/>
              <a:defRPr baseline="0">
                <a:solidFill>
                  <a:srgbClr val="005386"/>
                </a:solidFill>
              </a:defRPr>
            </a:lvl1pPr>
          </a:lstStyle>
          <a:p>
            <a:pPr lvl="0"/>
            <a:r>
              <a:rPr lang="en-US" noProof="0"/>
              <a:t>Fifth item</a:t>
            </a:r>
          </a:p>
        </p:txBody>
      </p:sp>
      <p:sp>
        <p:nvSpPr>
          <p:cNvPr id="14" name="Espace réservé du texte 5"/>
          <p:cNvSpPr>
            <a:spLocks noGrp="1"/>
          </p:cNvSpPr>
          <p:nvPr>
            <p:ph type="body" sz="quarter" idx="21" hasCustomPrompt="1"/>
          </p:nvPr>
        </p:nvSpPr>
        <p:spPr>
          <a:xfrm>
            <a:off x="1016000" y="5109240"/>
            <a:ext cx="10464800" cy="480000"/>
          </a:xfrm>
          <a:noFill/>
        </p:spPr>
        <p:txBody>
          <a:bodyPr lIns="288000" tIns="36000" rIns="72000" bIns="36000" anchor="ctr"/>
          <a:lstStyle>
            <a:lvl1pPr marL="0" indent="0">
              <a:spcBef>
                <a:spcPts val="0"/>
              </a:spcBef>
              <a:buNone/>
              <a:defRPr baseline="0">
                <a:solidFill>
                  <a:srgbClr val="005386"/>
                </a:solidFill>
              </a:defRPr>
            </a:lvl1pPr>
          </a:lstStyle>
          <a:p>
            <a:pPr lvl="0"/>
            <a:r>
              <a:rPr lang="en-US" noProof="0"/>
              <a:t>Sixth item</a:t>
            </a:r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65919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508000" y="6070600"/>
            <a:ext cx="11684000" cy="787400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100000">
                <a:schemeClr val="accent1"/>
              </a:gs>
              <a:gs pos="24000">
                <a:srgbClr val="FFFFFF"/>
              </a:gs>
              <a:gs pos="71000">
                <a:schemeClr val="accent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1823525" y="1172749"/>
            <a:ext cx="9697077" cy="864096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4267" baseline="0"/>
            </a:lvl1pPr>
            <a:lvl2pPr>
              <a:buFont typeface="Arial" pitchFamily="34" charset="0"/>
              <a:buNone/>
              <a:defRPr/>
            </a:lvl2pPr>
            <a:lvl3pPr>
              <a:buFont typeface="Arial" pitchFamily="34" charset="0"/>
              <a:buNone/>
              <a:defRPr/>
            </a:lvl3pPr>
            <a:lvl4pPr>
              <a:buFont typeface="Arial" pitchFamily="34" charset="0"/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1824567" y="2276873"/>
            <a:ext cx="9696451" cy="624417"/>
          </a:xfrm>
        </p:spPr>
        <p:txBody>
          <a:bodyPr vert="horz" lIns="87916" tIns="43957" rIns="87916" bIns="43957" rtlCol="0" anchor="ctr">
            <a:noAutofit/>
          </a:bodyPr>
          <a:lstStyle>
            <a:lvl1pPr algn="r">
              <a:lnSpc>
                <a:spcPct val="100000"/>
              </a:lnSpc>
              <a:buFont typeface="Arial" pitchFamily="34" charset="0"/>
              <a:buNone/>
              <a:defRPr lang="en-US" sz="2667" b="0" i="0" kern="900" spc="0" baseline="0" dirty="0" smtClean="0">
                <a:solidFill>
                  <a:schemeClr val="tx1"/>
                </a:solidFill>
                <a:latin typeface="+mj-lt"/>
                <a:ea typeface="+mn-ea"/>
                <a:cs typeface="3ds Light"/>
              </a:defRPr>
            </a:lvl1pPr>
          </a:lstStyle>
          <a:p>
            <a:pPr marL="249594" lvl="0" indent="-345591" algn="r" defTabSz="1172173" rtl="0" eaLnBrk="1" latinLnBrk="0" hangingPunct="1">
              <a:lnSpc>
                <a:spcPts val="2667"/>
              </a:lnSpc>
              <a:spcBef>
                <a:spcPts val="0"/>
              </a:spcBef>
              <a:buSzPct val="100000"/>
            </a:pPr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2034015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508000" y="6070600"/>
            <a:ext cx="11684000" cy="787400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100000">
                <a:schemeClr val="accent1"/>
              </a:gs>
              <a:gs pos="24000">
                <a:srgbClr val="FFFFFF"/>
              </a:gs>
              <a:gs pos="71000">
                <a:schemeClr val="accent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007731" y="1123951"/>
            <a:ext cx="10464867" cy="499206"/>
          </a:xfrm>
        </p:spPr>
        <p:txBody>
          <a:bodyPr>
            <a:spAutoFit/>
          </a:bodyPr>
          <a:lstStyle>
            <a:lvl1pPr>
              <a:buFont typeface="Arial" pitchFamily="34" charset="0"/>
              <a:buNone/>
              <a:defRPr baseline="0"/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5"/>
          </p:nvPr>
        </p:nvSpPr>
        <p:spPr>
          <a:xfrm>
            <a:off x="1151467" y="1701800"/>
            <a:ext cx="10369551" cy="4223477"/>
          </a:xfrm>
        </p:spPr>
        <p:txBody>
          <a:bodyPr/>
          <a:lstStyle>
            <a:lvl1pPr marL="335992" indent="-335992">
              <a:spcBef>
                <a:spcPts val="1067"/>
              </a:spcBef>
              <a:defRPr/>
            </a:lvl1pPr>
            <a:lvl2pPr>
              <a:spcBef>
                <a:spcPts val="800"/>
              </a:spcBef>
              <a:defRPr/>
            </a:lvl2pPr>
            <a:lvl3pPr>
              <a:spcBef>
                <a:spcPts val="533"/>
              </a:spcBef>
              <a:defRPr/>
            </a:lvl3pPr>
            <a:lvl4pPr>
              <a:spcBef>
                <a:spcPts val="533"/>
              </a:spcBef>
              <a:defRPr spc="0" baseline="0"/>
            </a:lvl4pPr>
            <a:lvl5pPr>
              <a:spcBef>
                <a:spcPts val="533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3719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508000" y="6070600"/>
            <a:ext cx="11684000" cy="787400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100000">
                <a:schemeClr val="accent1"/>
              </a:gs>
              <a:gs pos="24000">
                <a:srgbClr val="FFFFFF"/>
              </a:gs>
              <a:gs pos="71000">
                <a:schemeClr val="accent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6"/>
          <p:cNvSpPr>
            <a:spLocks noGrp="1"/>
          </p:cNvSpPr>
          <p:nvPr>
            <p:ph sz="quarter" idx="15"/>
          </p:nvPr>
        </p:nvSpPr>
        <p:spPr>
          <a:xfrm>
            <a:off x="1151467" y="1172749"/>
            <a:ext cx="10369551" cy="4752528"/>
          </a:xfrm>
        </p:spPr>
        <p:txBody>
          <a:bodyPr/>
          <a:lstStyle>
            <a:lvl4pPr>
              <a:defRPr spc="0" baseline="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02278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508000" y="6070600"/>
            <a:ext cx="11684000" cy="787400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100000">
                <a:schemeClr val="accent1"/>
              </a:gs>
              <a:gs pos="24000">
                <a:srgbClr val="FFFFFF"/>
              </a:gs>
              <a:gs pos="71000">
                <a:schemeClr val="accent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59430" y="482330"/>
            <a:ext cx="10561173" cy="498764"/>
          </a:xfrm>
        </p:spPr>
        <p:txBody>
          <a:bodyPr/>
          <a:lstStyle>
            <a:lvl1pPr algn="l">
              <a:defRPr baseline="0"/>
            </a:lvl1pPr>
          </a:lstStyle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007731" y="1123952"/>
            <a:ext cx="10464867" cy="499206"/>
          </a:xfrm>
        </p:spPr>
        <p:txBody>
          <a:bodyPr>
            <a:spAutoFit/>
          </a:bodyPr>
          <a:lstStyle>
            <a:lvl1pPr>
              <a:buFont typeface="Arial" pitchFamily="34" charset="0"/>
              <a:buNone/>
              <a:defRPr/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6" name="Content Placeholder 6"/>
          <p:cNvSpPr>
            <a:spLocks noGrp="1"/>
          </p:cNvSpPr>
          <p:nvPr>
            <p:ph sz="quarter" idx="15"/>
          </p:nvPr>
        </p:nvSpPr>
        <p:spPr>
          <a:xfrm>
            <a:off x="1151468" y="1701800"/>
            <a:ext cx="4992539" cy="4224469"/>
          </a:xfrm>
        </p:spPr>
        <p:txBody>
          <a:bodyPr/>
          <a:lstStyle>
            <a:lvl4pPr>
              <a:defRPr spc="0" baseline="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6288021" y="1700808"/>
            <a:ext cx="4992539" cy="4224469"/>
          </a:xfrm>
        </p:spPr>
        <p:txBody>
          <a:bodyPr/>
          <a:lstStyle>
            <a:lvl4pPr>
              <a:defRPr spc="0" baseline="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6228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508000" y="6070600"/>
            <a:ext cx="11684000" cy="787400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100000">
                <a:schemeClr val="accent1"/>
              </a:gs>
              <a:gs pos="24000">
                <a:srgbClr val="FFFFFF"/>
              </a:gs>
              <a:gs pos="71000">
                <a:schemeClr val="accent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007731" y="1123952"/>
            <a:ext cx="10464867" cy="499206"/>
          </a:xfrm>
        </p:spPr>
        <p:txBody>
          <a:bodyPr>
            <a:spAutoFit/>
          </a:bodyPr>
          <a:lstStyle>
            <a:lvl1pPr>
              <a:buFont typeface="Arial" pitchFamily="34" charset="0"/>
              <a:buNone/>
              <a:defRPr/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940116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106362"/>
            <a:ext cx="8433787" cy="655638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272" y="6456514"/>
            <a:ext cx="508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1000" b="1" kern="1200" smtClean="0">
                <a:solidFill>
                  <a:schemeClr val="bg1"/>
                </a:solidFill>
                <a:latin typeface="Perpetua" pitchFamily="18" charset="0"/>
                <a:ea typeface="+mn-ea"/>
                <a:cs typeface="Arial" pitchFamily="34" charset="0"/>
              </a:defRPr>
            </a:lvl1pPr>
          </a:lstStyle>
          <a:p>
            <a:fld id="{DEC2EF8F-827C-4699-8220-DD0FBC94DAB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1646523" y="6512512"/>
            <a:ext cx="0" cy="2286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58578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508000" y="6070600"/>
            <a:ext cx="11684000" cy="787400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100000">
                <a:schemeClr val="accent1"/>
              </a:gs>
              <a:gs pos="24000">
                <a:srgbClr val="FFFFFF"/>
              </a:gs>
              <a:gs pos="71000">
                <a:schemeClr val="accent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5062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508000" y="6070600"/>
            <a:ext cx="11684000" cy="787400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100000">
                <a:schemeClr val="accent1"/>
              </a:gs>
              <a:gs pos="24000">
                <a:srgbClr val="FFFFFF"/>
              </a:gs>
              <a:gs pos="71000">
                <a:schemeClr val="accent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0425525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83083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203200" y="2514600"/>
            <a:ext cx="5486400" cy="7620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>
                <a:solidFill>
                  <a:schemeClr val="accent1"/>
                </a:solidFill>
              </a:rPr>
              <a:t>Click to edit Master title style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03200" y="3276600"/>
            <a:ext cx="5283200" cy="5334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US" dirty="0"/>
              <a:t>Draft – For </a:t>
            </a:r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quarter" idx="12"/>
          </p:nvPr>
        </p:nvSpPr>
        <p:spPr>
          <a:xfrm>
            <a:off x="203200" y="3810000"/>
            <a:ext cx="5283200" cy="381000"/>
          </a:xfrm>
        </p:spPr>
        <p:txBody>
          <a:bodyPr anchor="ctr">
            <a:noAutofit/>
          </a:bodyPr>
          <a:lstStyle>
            <a:lvl1pPr marL="0" indent="0">
              <a:buNone/>
              <a:defRPr sz="1600">
                <a:latin typeface="Arial Narrow" pitchFamily="34" charset="0"/>
              </a:defRPr>
            </a:lvl1pPr>
          </a:lstStyle>
          <a:p>
            <a:pPr lvl="0"/>
            <a:r>
              <a:rPr lang="en-US" smtClean="0">
                <a:solidFill>
                  <a:schemeClr val="accent1"/>
                </a:solidFill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0092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106362"/>
            <a:ext cx="8433787" cy="655638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272" y="6456518"/>
            <a:ext cx="508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1000" b="1" kern="1200" smtClean="0">
                <a:solidFill>
                  <a:schemeClr val="bg1"/>
                </a:solidFill>
                <a:latin typeface="Perpetua" pitchFamily="18" charset="0"/>
                <a:ea typeface="+mn-ea"/>
                <a:cs typeface="Arial" pitchFamily="34" charset="0"/>
              </a:defRPr>
            </a:lvl1pPr>
          </a:lstStyle>
          <a:p>
            <a:fld id="{A7A995A4-FE07-456D-8AD5-7BB0FE422D12}" type="slidenum">
              <a:rPr>
                <a:solidFill>
                  <a:prstClr val="white"/>
                </a:solidFill>
              </a:rPr>
              <a:pPr/>
              <a:t>‹#›</a:t>
            </a:fld>
            <a:endParaRPr dirty="0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1646523" y="6512512"/>
            <a:ext cx="0" cy="2286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19316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378619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286005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250768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oundRect">
            <a:avLst>
              <a:gd name="adj" fmla="val 5566"/>
            </a:avLst>
          </a:prstGeom>
          <a:gradFill>
            <a:gsLst>
              <a:gs pos="0">
                <a:schemeClr val="accent2"/>
              </a:gs>
              <a:gs pos="77000">
                <a:schemeClr val="accent2">
                  <a:alpha val="59000"/>
                </a:schemeClr>
              </a:gs>
            </a:gsLst>
            <a:lin ang="4200000" scaled="0"/>
          </a:gradFill>
        </p:spPr>
        <p:txBody>
          <a:bodyPr anchor="ctr">
            <a:norm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  <a:latin typeface="Arial Narrow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solidFill>
            <a:schemeClr val="bg1"/>
          </a:solidFill>
          <a:effectLst>
            <a:outerShdw blurRad="63500" dist="38100" dir="1800000" algn="tl" rotWithShape="0">
              <a:prstClr val="black">
                <a:alpha val="30000"/>
              </a:prstClr>
            </a:outerShdw>
          </a:effectLst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  <a:gradFill>
            <a:gsLst>
              <a:gs pos="0">
                <a:schemeClr val="accent2"/>
              </a:gs>
              <a:gs pos="77000">
                <a:schemeClr val="accent2">
                  <a:alpha val="59000"/>
                </a:schemeClr>
              </a:gs>
            </a:gsLst>
            <a:lin ang="4200000" scaled="0"/>
          </a:gradFill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2000" b="1" dirty="0" smtClean="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  <a:solidFill>
            <a:schemeClr val="bg1"/>
          </a:solidFill>
          <a:effectLst>
            <a:outerShdw blurRad="63500" dist="38100" dir="1800000" algn="tl" rotWithShape="0">
              <a:prstClr val="black">
                <a:alpha val="30000"/>
              </a:prstClr>
            </a:outerShdw>
          </a:effectLst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11664272" y="6456518"/>
            <a:ext cx="508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1000" b="1" kern="1200" smtClean="0">
                <a:solidFill>
                  <a:schemeClr val="bg1"/>
                </a:solidFill>
                <a:latin typeface="Perpetua" pitchFamily="18" charset="0"/>
                <a:ea typeface="+mn-ea"/>
                <a:cs typeface="Arial" pitchFamily="34" charset="0"/>
              </a:defRPr>
            </a:lvl1pPr>
          </a:lstStyle>
          <a:p>
            <a:fld id="{A7A995A4-FE07-456D-8AD5-7BB0FE422D12}" type="slidenum">
              <a:rPr>
                <a:solidFill>
                  <a:prstClr val="white"/>
                </a:solidFill>
              </a:rPr>
              <a:pPr/>
              <a:t>‹#›</a:t>
            </a:fld>
            <a:endParaRPr dirty="0">
              <a:solidFill>
                <a:prstClr val="white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1646523" y="6512512"/>
            <a:ext cx="0" cy="2286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0739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272" y="6456518"/>
            <a:ext cx="508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1000" b="1" kern="1200" smtClean="0">
                <a:solidFill>
                  <a:schemeClr val="bg1"/>
                </a:solidFill>
                <a:latin typeface="Perpetua" pitchFamily="18" charset="0"/>
                <a:ea typeface="+mn-ea"/>
                <a:cs typeface="Arial" pitchFamily="34" charset="0"/>
              </a:defRPr>
            </a:lvl1pPr>
          </a:lstStyle>
          <a:p>
            <a:fld id="{A7A995A4-FE07-456D-8AD5-7BB0FE422D12}" type="slidenum">
              <a:rPr>
                <a:solidFill>
                  <a:prstClr val="white"/>
                </a:solidFill>
              </a:rPr>
              <a:pPr/>
              <a:t>‹#›</a:t>
            </a:fld>
            <a:endParaRPr dirty="0">
              <a:solidFill>
                <a:prstClr val="white"/>
              </a:solidFill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11646523" y="6512512"/>
            <a:ext cx="0" cy="2286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25513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272" y="6456518"/>
            <a:ext cx="508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1000" b="1" kern="1200" smtClean="0">
                <a:solidFill>
                  <a:schemeClr val="bg1"/>
                </a:solidFill>
                <a:latin typeface="Perpetua" pitchFamily="18" charset="0"/>
                <a:ea typeface="+mn-ea"/>
                <a:cs typeface="Arial" pitchFamily="34" charset="0"/>
              </a:defRPr>
            </a:lvl1pPr>
          </a:lstStyle>
          <a:p>
            <a:fld id="{A7A995A4-FE07-456D-8AD5-7BB0FE422D12}" type="slidenum">
              <a:rPr>
                <a:solidFill>
                  <a:prstClr val="white"/>
                </a:solidFill>
              </a:rPr>
              <a:pPr/>
              <a:t>‹#›</a:t>
            </a:fld>
            <a:endParaRPr dirty="0">
              <a:solidFill>
                <a:prstClr val="white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11646523" y="6512512"/>
            <a:ext cx="0" cy="2286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279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hasis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7A995A4-FE07-456D-8AD5-7BB0FE422D12}" type="slidenum">
              <a:rPr>
                <a:solidFill>
                  <a:prstClr val="white"/>
                </a:solidFill>
              </a:rPr>
              <a:pPr/>
              <a:t>‹#›</a:t>
            </a:fld>
            <a:endParaRPr dirty="0">
              <a:solidFill>
                <a:prstClr val="white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11646523" y="6512512"/>
            <a:ext cx="0" cy="2286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7523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3786188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286001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51747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447800"/>
            <a:ext cx="6815667" cy="46783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272" y="6456518"/>
            <a:ext cx="508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1000" b="1" kern="1200" smtClean="0">
                <a:solidFill>
                  <a:schemeClr val="bg1"/>
                </a:solidFill>
                <a:latin typeface="Perpetua" pitchFamily="18" charset="0"/>
                <a:ea typeface="+mn-ea"/>
                <a:cs typeface="Arial" pitchFamily="34" charset="0"/>
              </a:defRPr>
            </a:lvl1pPr>
          </a:lstStyle>
          <a:p>
            <a:fld id="{A7A995A4-FE07-456D-8AD5-7BB0FE422D12}" type="slidenum">
              <a:rPr>
                <a:solidFill>
                  <a:prstClr val="white"/>
                </a:solidFill>
              </a:rPr>
              <a:pPr/>
              <a:t>‹#›</a:t>
            </a:fld>
            <a:endParaRPr dirty="0">
              <a:solidFill>
                <a:prstClr val="white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1879109" y="106362"/>
            <a:ext cx="8433787" cy="655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en-US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Click to edit Master title style</a:t>
            </a:r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1646523" y="6512512"/>
            <a:ext cx="0" cy="2286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88726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272" y="6456518"/>
            <a:ext cx="508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1000" b="1" kern="1200" smtClean="0">
                <a:solidFill>
                  <a:schemeClr val="bg1"/>
                </a:solidFill>
                <a:latin typeface="Perpetua" pitchFamily="18" charset="0"/>
                <a:ea typeface="+mn-ea"/>
                <a:cs typeface="Arial" pitchFamily="34" charset="0"/>
              </a:defRPr>
            </a:lvl1pPr>
          </a:lstStyle>
          <a:p>
            <a:fld id="{A7A995A4-FE07-456D-8AD5-7BB0FE422D12}" type="slidenum">
              <a:rPr>
                <a:solidFill>
                  <a:prstClr val="white"/>
                </a:solidFill>
              </a:rPr>
              <a:pPr/>
              <a:t>‹#›</a:t>
            </a:fld>
            <a:endParaRPr dirty="0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1646523" y="6512512"/>
            <a:ext cx="0" cy="2286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4069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_Corp Template_20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03361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 sz="4267" b="0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ea typeface="+mj-ea"/>
                <a:cs typeface="+mj-cs"/>
              </a:defRPr>
            </a:lvl1pPr>
          </a:lstStyle>
          <a:p>
            <a:pPr lvl="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2023969" y="608057"/>
            <a:ext cx="7027695" cy="320675"/>
          </a:xfrm>
          <a:prstGeom prst="rect">
            <a:avLst/>
          </a:prstGeom>
        </p:spPr>
        <p:txBody>
          <a:bodyPr/>
          <a:lstStyle>
            <a:lvl1pPr>
              <a:defRPr b="0">
                <a:latin typeface="+mj-lt"/>
              </a:defRPr>
            </a:lvl1pPr>
          </a:lstStyle>
          <a:p>
            <a:r>
              <a:rPr lang="en-US" dirty="0">
                <a:solidFill>
                  <a:srgbClr val="005386"/>
                </a:solidFill>
              </a:rPr>
              <a:t>Slide Sub-Title</a:t>
            </a:r>
          </a:p>
        </p:txBody>
      </p:sp>
    </p:spTree>
    <p:extLst>
      <p:ext uri="{BB962C8B-B14F-4D97-AF65-F5344CB8AC3E}">
        <p14:creationId xmlns:p14="http://schemas.microsoft.com/office/powerpoint/2010/main" val="3111837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oundRect">
            <a:avLst>
              <a:gd name="adj" fmla="val 5566"/>
            </a:avLst>
          </a:prstGeom>
          <a:gradFill>
            <a:gsLst>
              <a:gs pos="0">
                <a:schemeClr val="accent2"/>
              </a:gs>
              <a:gs pos="77000">
                <a:schemeClr val="accent2">
                  <a:alpha val="59000"/>
                </a:schemeClr>
              </a:gs>
            </a:gsLst>
            <a:lin ang="4200000" scaled="0"/>
          </a:gradFill>
        </p:spPr>
        <p:txBody>
          <a:bodyPr anchor="ctr">
            <a:norm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  <a:latin typeface="Arial Narrow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solidFill>
            <a:schemeClr val="bg1"/>
          </a:solidFill>
          <a:effectLst>
            <a:outerShdw blurRad="63500" dist="38100" dir="1800000" algn="tl" rotWithShape="0">
              <a:prstClr val="black">
                <a:alpha val="30000"/>
              </a:prstClr>
            </a:outerShdw>
          </a:effectLst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gradFill>
            <a:gsLst>
              <a:gs pos="0">
                <a:schemeClr val="accent2"/>
              </a:gs>
              <a:gs pos="77000">
                <a:schemeClr val="accent2">
                  <a:alpha val="59000"/>
                </a:schemeClr>
              </a:gs>
            </a:gsLst>
            <a:lin ang="4200000" scaled="0"/>
          </a:gradFill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2000" b="1" dirty="0" smtClean="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solidFill>
            <a:schemeClr val="bg1"/>
          </a:solidFill>
          <a:effectLst>
            <a:outerShdw blurRad="63500" dist="38100" dir="1800000" algn="tl" rotWithShape="0">
              <a:prstClr val="black">
                <a:alpha val="30000"/>
              </a:prstClr>
            </a:outerShdw>
          </a:effectLst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11664272" y="6456514"/>
            <a:ext cx="508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1000" b="1" kern="1200" smtClean="0">
                <a:solidFill>
                  <a:schemeClr val="bg1"/>
                </a:solidFill>
                <a:latin typeface="Perpetua" pitchFamily="18" charset="0"/>
                <a:ea typeface="+mn-ea"/>
                <a:cs typeface="Arial" pitchFamily="34" charset="0"/>
              </a:defRPr>
            </a:lvl1pPr>
          </a:lstStyle>
          <a:p>
            <a:fld id="{DEC2EF8F-827C-4699-8220-DD0FBC94DAB8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1646523" y="6512512"/>
            <a:ext cx="0" cy="2286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4212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272" y="6456514"/>
            <a:ext cx="508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1000" b="1" kern="1200" smtClean="0">
                <a:solidFill>
                  <a:schemeClr val="bg1"/>
                </a:solidFill>
                <a:latin typeface="Perpetua" pitchFamily="18" charset="0"/>
                <a:ea typeface="+mn-ea"/>
                <a:cs typeface="Arial" pitchFamily="34" charset="0"/>
              </a:defRPr>
            </a:lvl1pPr>
          </a:lstStyle>
          <a:p>
            <a:fld id="{DEC2EF8F-827C-4699-8220-DD0FBC94DAB8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11646523" y="6512512"/>
            <a:ext cx="0" cy="2286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0834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272" y="6456514"/>
            <a:ext cx="508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1000" b="1" kern="1200" smtClean="0">
                <a:solidFill>
                  <a:schemeClr val="bg1"/>
                </a:solidFill>
                <a:latin typeface="Perpetua" pitchFamily="18" charset="0"/>
                <a:ea typeface="+mn-ea"/>
                <a:cs typeface="Arial" pitchFamily="34" charset="0"/>
              </a:defRPr>
            </a:lvl1pPr>
          </a:lstStyle>
          <a:p>
            <a:fld id="{DEC2EF8F-827C-4699-8220-DD0FBC94DAB8}" type="slidenum">
              <a:rPr lang="en-US" smtClean="0"/>
              <a:t>‹#›</a:t>
            </a:fld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11646523" y="6512512"/>
            <a:ext cx="0" cy="2286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3937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mphasis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C2EF8F-827C-4699-8220-DD0FBC94DAB8}" type="slidenum">
              <a:rPr lang="en-US" smtClean="0"/>
              <a:t>‹#›</a:t>
            </a:fld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11646523" y="6512512"/>
            <a:ext cx="0" cy="2286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2677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447800"/>
            <a:ext cx="6815667" cy="46783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272" y="6456514"/>
            <a:ext cx="508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1000" b="1" kern="1200" smtClean="0">
                <a:solidFill>
                  <a:schemeClr val="bg1"/>
                </a:solidFill>
                <a:latin typeface="Perpetua" pitchFamily="18" charset="0"/>
                <a:ea typeface="+mn-ea"/>
                <a:cs typeface="Arial" pitchFamily="34" charset="0"/>
              </a:defRPr>
            </a:lvl1pPr>
          </a:lstStyle>
          <a:p>
            <a:fld id="{DEC2EF8F-827C-4699-8220-DD0FBC94DAB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879107" y="106362"/>
            <a:ext cx="8433787" cy="655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en-US" sz="2400" dirty="0">
                <a:solidFill>
                  <a:prstClr val="black">
                    <a:lumMod val="65000"/>
                    <a:lumOff val="35000"/>
                  </a:prstClr>
                </a:solidFill>
              </a:rPr>
              <a:t>Click to edit Master title style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1646523" y="6512512"/>
            <a:ext cx="0" cy="2286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5395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272" y="6456514"/>
            <a:ext cx="508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1000" b="1" kern="1200" smtClean="0">
                <a:solidFill>
                  <a:schemeClr val="bg1"/>
                </a:solidFill>
                <a:latin typeface="Perpetua" pitchFamily="18" charset="0"/>
                <a:ea typeface="+mn-ea"/>
                <a:cs typeface="Arial" pitchFamily="34" charset="0"/>
              </a:defRPr>
            </a:lvl1pPr>
          </a:lstStyle>
          <a:p>
            <a:fld id="{DEC2EF8F-827C-4699-8220-DD0FBC94DAB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1646523" y="6512512"/>
            <a:ext cx="0" cy="2286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5583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3200" y="106362"/>
            <a:ext cx="8433787" cy="655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371601"/>
            <a:ext cx="10972800" cy="4754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272" y="6456514"/>
            <a:ext cx="508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1000" b="1" kern="1200" smtClean="0">
                <a:solidFill>
                  <a:schemeClr val="bg1"/>
                </a:solidFill>
                <a:latin typeface="Perpetua" pitchFamily="18" charset="0"/>
                <a:ea typeface="+mn-ea"/>
                <a:cs typeface="Arial" pitchFamily="34" charset="0"/>
              </a:defRPr>
            </a:lvl1pPr>
          </a:lstStyle>
          <a:p>
            <a:fld id="{DEC2EF8F-827C-4699-8220-DD0FBC94DAB8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11646523" y="6512512"/>
            <a:ext cx="0" cy="2286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469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886" r:id="rId10"/>
    <p:sldLayoutId id="214748388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1">
              <a:lumMod val="65000"/>
              <a:lumOff val="35000"/>
            </a:schemeClr>
          </a:solidFill>
          <a:latin typeface="Arial Narrow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70000"/>
        <a:buFont typeface="Courier New" pitchFamily="49" charset="0"/>
        <a:buChar char="o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SzPct val="75000"/>
        <a:buFont typeface="Wingdings" pitchFamily="2" charset="2"/>
        <a:buChar char="§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 rot="16200000">
            <a:off x="-3240000" y="3318084"/>
            <a:ext cx="6877637" cy="241473"/>
          </a:xfrm>
          <a:prstGeom prst="rect">
            <a:avLst/>
          </a:prstGeom>
          <a:noFill/>
        </p:spPr>
        <p:txBody>
          <a:bodyPr wrap="square" lIns="117221" tIns="58609" rIns="117221" bIns="58609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b="1" i="0" cap="none" spc="0" dirty="0">
                <a:ln>
                  <a:noFill/>
                </a:ln>
                <a:solidFill>
                  <a:srgbClr val="FFCD00"/>
                </a:solidFill>
                <a:effectLst/>
                <a:latin typeface="Arial Narrow" pitchFamily="34" charset="0"/>
                <a:cs typeface="Arial" pitchFamily="34" charset="0"/>
              </a:rPr>
              <a:t>3DS.COM/DELMIA </a:t>
            </a:r>
            <a:r>
              <a:rPr lang="en-US" sz="800" b="0" cap="none" spc="0" dirty="0">
                <a:ln>
                  <a:noFill/>
                </a:ln>
                <a:solidFill>
                  <a:srgbClr val="005386"/>
                </a:solidFill>
                <a:effectLst/>
                <a:latin typeface="Arial Narrow" pitchFamily="34" charset="0"/>
                <a:cs typeface="Arial" pitchFamily="34" charset="0"/>
              </a:rPr>
              <a:t>© Dassault </a:t>
            </a:r>
            <a:r>
              <a:rPr lang="en-US" sz="800" b="0" cap="none" spc="0" dirty="0" err="1">
                <a:ln>
                  <a:noFill/>
                </a:ln>
                <a:solidFill>
                  <a:srgbClr val="005386"/>
                </a:solidFill>
                <a:effectLst/>
                <a:latin typeface="Arial Narrow" pitchFamily="34" charset="0"/>
                <a:cs typeface="Arial" pitchFamily="34" charset="0"/>
              </a:rPr>
              <a:t>Systèmes</a:t>
            </a:r>
            <a:r>
              <a:rPr lang="en-US" sz="800" b="0" cap="none" spc="0" dirty="0">
                <a:ln>
                  <a:noFill/>
                </a:ln>
                <a:solidFill>
                  <a:srgbClr val="005386"/>
                </a:solidFill>
                <a:effectLst/>
                <a:latin typeface="Arial Narrow" pitchFamily="34" charset="0"/>
                <a:cs typeface="Arial" pitchFamily="34" charset="0"/>
              </a:rPr>
              <a:t> | </a:t>
            </a:r>
            <a:r>
              <a:rPr lang="en-US" sz="800" b="0" cap="none" spc="0" noProof="0" dirty="0">
                <a:ln>
                  <a:noFill/>
                </a:ln>
                <a:solidFill>
                  <a:srgbClr val="005386"/>
                </a:solidFill>
                <a:effectLst/>
                <a:latin typeface="Arial Narrow" pitchFamily="34" charset="0"/>
                <a:cs typeface="Arial" pitchFamily="34" charset="0"/>
              </a:rPr>
              <a:t>Confidential</a:t>
            </a:r>
            <a:r>
              <a:rPr lang="en-US" sz="800" b="0" cap="none" spc="0" dirty="0">
                <a:ln>
                  <a:noFill/>
                </a:ln>
                <a:solidFill>
                  <a:srgbClr val="005386"/>
                </a:solidFill>
                <a:effectLst/>
                <a:latin typeface="Arial Narrow" pitchFamily="34" charset="0"/>
                <a:cs typeface="Arial" pitchFamily="34" charset="0"/>
              </a:rPr>
              <a:t> Information | </a:t>
            </a:r>
            <a:fld id="{7932CEB9-7706-4840-A8AE-48D24CB336EF}" type="datetimeFigureOut">
              <a:rPr lang="en-US" sz="800" b="0" cap="none" spc="0" smtClean="0">
                <a:ln>
                  <a:noFill/>
                </a:ln>
                <a:solidFill>
                  <a:srgbClr val="005386"/>
                </a:solidFill>
                <a:effectLst/>
                <a:latin typeface="Arial Narrow" pitchFamily="34" charset="0"/>
                <a:cs typeface="Arial" pitchFamily="34" charset="0"/>
              </a:rPr>
              <a:pPr algn="ctr"/>
              <a:t>11/15/2017</a:t>
            </a:fld>
            <a:r>
              <a:rPr lang="en-US" sz="800" b="0" cap="none" spc="0" dirty="0">
                <a:ln>
                  <a:noFill/>
                </a:ln>
                <a:solidFill>
                  <a:srgbClr val="005386"/>
                </a:solidFill>
                <a:effectLst/>
                <a:latin typeface="Arial Narrow" pitchFamily="34" charset="0"/>
                <a:cs typeface="Arial" pitchFamily="34" charset="0"/>
              </a:rPr>
              <a:t> | ref.: 3DS_Document_2014</a:t>
            </a:r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959430" y="482330"/>
            <a:ext cx="10561173" cy="498764"/>
          </a:xfrm>
          <a:prstGeom prst="rect">
            <a:avLst/>
          </a:prstGeom>
        </p:spPr>
        <p:txBody>
          <a:bodyPr vert="horz" lIns="87916" tIns="43957" rIns="87916" bIns="43957" rtlCol="0" anchor="ctr">
            <a:noAutofit/>
          </a:bodyPr>
          <a:lstStyle/>
          <a:p>
            <a:r>
              <a:rPr lang="en-US" noProof="0" dirty="0"/>
              <a:t>Main Title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16000" y="1742495"/>
            <a:ext cx="10504603" cy="4124087"/>
          </a:xfrm>
          <a:prstGeom prst="rect">
            <a:avLst/>
          </a:prstGeom>
        </p:spPr>
        <p:txBody>
          <a:bodyPr vert="horz" lIns="87916" tIns="43957" rIns="87916" bIns="4395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noProof="0" dirty="0"/>
          </a:p>
        </p:txBody>
      </p:sp>
      <p:sp>
        <p:nvSpPr>
          <p:cNvPr id="5" name="Espace réservé du numéro de diapositive 5"/>
          <p:cNvSpPr txBox="1">
            <a:spLocks/>
          </p:cNvSpPr>
          <p:nvPr/>
        </p:nvSpPr>
        <p:spPr>
          <a:xfrm>
            <a:off x="0" y="6405331"/>
            <a:ext cx="527381" cy="480053"/>
          </a:xfrm>
          <a:prstGeom prst="rect">
            <a:avLst/>
          </a:prstGeom>
        </p:spPr>
        <p:txBody>
          <a:bodyPr lIns="117221" tIns="58609" rIns="117221" bIns="58609" anchor="ctr"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11721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E95206-EC0C-43EF-8E7D-2BA7BDFE308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ctr" defTabSz="117217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9959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txStyles>
    <p:titleStyle>
      <a:lvl1pPr algn="l" defTabSz="1172173" rtl="0" eaLnBrk="1" latinLnBrk="0" hangingPunct="1">
        <a:spcBef>
          <a:spcPct val="0"/>
        </a:spcBef>
        <a:buNone/>
        <a:defRPr lang="en-US" sz="4267" b="0" i="0" kern="1200" spc="0" baseline="0" noProof="0" dirty="0">
          <a:solidFill>
            <a:srgbClr val="005386"/>
          </a:solidFill>
          <a:effectLst/>
          <a:latin typeface="+mj-lt"/>
          <a:ea typeface="+mj-ea"/>
          <a:cs typeface="3ds Condensed"/>
        </a:defRPr>
      </a:lvl1pPr>
    </p:titleStyle>
    <p:bodyStyle>
      <a:lvl1pPr marL="335992" indent="-335992" algn="l" defTabSz="1172173" rtl="0" eaLnBrk="1" latinLnBrk="0" hangingPunct="1">
        <a:lnSpc>
          <a:spcPct val="100000"/>
        </a:lnSpc>
        <a:spcBef>
          <a:spcPts val="1067"/>
        </a:spcBef>
        <a:buClr>
          <a:srgbClr val="005386"/>
        </a:buClr>
        <a:buSzPct val="100000"/>
        <a:buFont typeface="Arial"/>
        <a:buChar char="•"/>
        <a:defRPr sz="2667" b="0" i="0" kern="900" spc="0">
          <a:solidFill>
            <a:srgbClr val="005386"/>
          </a:solidFill>
          <a:latin typeface="+mn-lt"/>
          <a:ea typeface="+mn-ea"/>
          <a:cs typeface="3ds Light"/>
        </a:defRPr>
      </a:lvl1pPr>
      <a:lvl2pPr marL="671983" marR="0" indent="-311992" algn="l" defTabSz="1172173" rtl="0" eaLnBrk="1" fontAlgn="auto" latinLnBrk="0" hangingPunct="1">
        <a:lnSpc>
          <a:spcPct val="100000"/>
        </a:lnSpc>
        <a:spcBef>
          <a:spcPts val="800"/>
        </a:spcBef>
        <a:spcAft>
          <a:spcPts val="0"/>
        </a:spcAft>
        <a:buClr>
          <a:srgbClr val="005386"/>
        </a:buClr>
        <a:buSzPct val="100000"/>
        <a:buFont typeface="Arial"/>
        <a:buChar char="•"/>
        <a:tabLst/>
        <a:defRPr sz="2400" b="0" i="0" kern="900" spc="0" baseline="0">
          <a:solidFill>
            <a:srgbClr val="005386"/>
          </a:solidFill>
          <a:latin typeface="+mn-lt"/>
          <a:ea typeface="+mn-ea"/>
          <a:cs typeface="3ds Light"/>
        </a:defRPr>
      </a:lvl2pPr>
      <a:lvl3pPr marL="1007975" marR="0" indent="-287993" algn="l" defTabSz="1172173" rtl="0" eaLnBrk="1" fontAlgn="auto" latinLnBrk="0" hangingPunct="1">
        <a:lnSpc>
          <a:spcPct val="100000"/>
        </a:lnSpc>
        <a:spcBef>
          <a:spcPts val="533"/>
        </a:spcBef>
        <a:spcAft>
          <a:spcPts val="0"/>
        </a:spcAft>
        <a:buClr>
          <a:srgbClr val="005386"/>
        </a:buClr>
        <a:buSzPct val="100000"/>
        <a:buFont typeface="Arial"/>
        <a:buChar char="•"/>
        <a:tabLst/>
        <a:defRPr sz="2133" b="0" i="0" kern="900" spc="0">
          <a:solidFill>
            <a:srgbClr val="005386"/>
          </a:solidFill>
          <a:latin typeface="+mn-lt"/>
          <a:ea typeface="+mn-ea"/>
          <a:cs typeface="3ds Light"/>
        </a:defRPr>
      </a:lvl3pPr>
      <a:lvl4pPr marL="1295968" indent="-239994" algn="l" defTabSz="1172173" rtl="0" eaLnBrk="1" latinLnBrk="0" hangingPunct="1">
        <a:lnSpc>
          <a:spcPct val="100000"/>
        </a:lnSpc>
        <a:spcBef>
          <a:spcPts val="533"/>
        </a:spcBef>
        <a:buClr>
          <a:srgbClr val="005386"/>
        </a:buClr>
        <a:buSzPct val="100000"/>
        <a:buFont typeface="Arial"/>
        <a:buChar char="•"/>
        <a:defRPr sz="1867" b="0" i="0" kern="900" spc="-93">
          <a:solidFill>
            <a:srgbClr val="005386"/>
          </a:solidFill>
          <a:latin typeface="+mn-lt"/>
          <a:ea typeface="+mn-ea"/>
          <a:cs typeface="3ds Light"/>
        </a:defRPr>
      </a:lvl4pPr>
      <a:lvl5pPr marL="1668558" indent="-228594" algn="l" defTabSz="1172173" rtl="0" eaLnBrk="1" latinLnBrk="0" hangingPunct="1">
        <a:lnSpc>
          <a:spcPct val="100000"/>
        </a:lnSpc>
        <a:spcBef>
          <a:spcPts val="400"/>
        </a:spcBef>
        <a:buClr>
          <a:srgbClr val="005386"/>
        </a:buClr>
        <a:buSzPct val="100000"/>
        <a:buFont typeface="Arial"/>
        <a:buChar char="•"/>
        <a:defRPr sz="1600" b="0" i="0" kern="1200" baseline="0">
          <a:solidFill>
            <a:srgbClr val="005386"/>
          </a:solidFill>
          <a:latin typeface="+mn-lt"/>
          <a:ea typeface="+mn-ea"/>
          <a:cs typeface="3ds Light"/>
        </a:defRPr>
      </a:lvl5pPr>
      <a:lvl6pPr marL="3223477" indent="-293043" algn="l" defTabSz="1172173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809562" indent="-293043" algn="l" defTabSz="1172173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395649" indent="-293043" algn="l" defTabSz="1172173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4981735" indent="-293043" algn="l" defTabSz="1172173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172173" rtl="0" eaLnBrk="1" latinLnBrk="0" hangingPunct="1">
        <a:defRPr sz="2267" kern="1200">
          <a:solidFill>
            <a:schemeClr val="tx1"/>
          </a:solidFill>
          <a:latin typeface="+mn-lt"/>
          <a:ea typeface="+mn-ea"/>
          <a:cs typeface="+mn-cs"/>
        </a:defRPr>
      </a:lvl1pPr>
      <a:lvl2pPr marL="586087" algn="l" defTabSz="1172173" rtl="0" eaLnBrk="1" latinLnBrk="0" hangingPunct="1">
        <a:defRPr sz="2267" kern="1200">
          <a:solidFill>
            <a:schemeClr val="tx1"/>
          </a:solidFill>
          <a:latin typeface="+mn-lt"/>
          <a:ea typeface="+mn-ea"/>
          <a:cs typeface="+mn-cs"/>
        </a:defRPr>
      </a:lvl2pPr>
      <a:lvl3pPr marL="1172173" algn="l" defTabSz="1172173" rtl="0" eaLnBrk="1" latinLnBrk="0" hangingPunct="1">
        <a:defRPr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758260" algn="l" defTabSz="1172173" rtl="0" eaLnBrk="1" latinLnBrk="0" hangingPunct="1">
        <a:defRPr sz="2267" kern="1200">
          <a:solidFill>
            <a:schemeClr val="tx1"/>
          </a:solidFill>
          <a:latin typeface="+mn-lt"/>
          <a:ea typeface="+mn-ea"/>
          <a:cs typeface="+mn-cs"/>
        </a:defRPr>
      </a:lvl4pPr>
      <a:lvl5pPr marL="2344345" algn="l" defTabSz="1172173" rtl="0" eaLnBrk="1" latinLnBrk="0" hangingPunct="1">
        <a:defRPr sz="2267" kern="1200">
          <a:solidFill>
            <a:schemeClr val="tx1"/>
          </a:solidFill>
          <a:latin typeface="+mn-lt"/>
          <a:ea typeface="+mn-ea"/>
          <a:cs typeface="+mn-cs"/>
        </a:defRPr>
      </a:lvl5pPr>
      <a:lvl6pPr marL="2930432" algn="l" defTabSz="1172173" rtl="0" eaLnBrk="1" latinLnBrk="0" hangingPunct="1">
        <a:defRPr sz="2267" kern="1200">
          <a:solidFill>
            <a:schemeClr val="tx1"/>
          </a:solidFill>
          <a:latin typeface="+mn-lt"/>
          <a:ea typeface="+mn-ea"/>
          <a:cs typeface="+mn-cs"/>
        </a:defRPr>
      </a:lvl6pPr>
      <a:lvl7pPr marL="3516519" algn="l" defTabSz="1172173" rtl="0" eaLnBrk="1" latinLnBrk="0" hangingPunct="1">
        <a:defRPr sz="2267" kern="1200">
          <a:solidFill>
            <a:schemeClr val="tx1"/>
          </a:solidFill>
          <a:latin typeface="+mn-lt"/>
          <a:ea typeface="+mn-ea"/>
          <a:cs typeface="+mn-cs"/>
        </a:defRPr>
      </a:lvl7pPr>
      <a:lvl8pPr marL="4102605" algn="l" defTabSz="1172173" rtl="0" eaLnBrk="1" latinLnBrk="0" hangingPunct="1">
        <a:defRPr sz="2267" kern="1200">
          <a:solidFill>
            <a:schemeClr val="tx1"/>
          </a:solidFill>
          <a:latin typeface="+mn-lt"/>
          <a:ea typeface="+mn-ea"/>
          <a:cs typeface="+mn-cs"/>
        </a:defRPr>
      </a:lvl8pPr>
      <a:lvl9pPr marL="4688692" algn="l" defTabSz="1172173" rtl="0" eaLnBrk="1" latinLnBrk="0" hangingPunct="1">
        <a:defRPr sz="22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3200" y="106362"/>
            <a:ext cx="8433787" cy="655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371600"/>
            <a:ext cx="10972800" cy="4754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272" y="6456518"/>
            <a:ext cx="508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1000" b="1" kern="1200" smtClean="0">
                <a:solidFill>
                  <a:schemeClr val="bg1"/>
                </a:solidFill>
                <a:latin typeface="Perpetua" pitchFamily="18" charset="0"/>
                <a:ea typeface="+mn-ea"/>
                <a:cs typeface="Arial" pitchFamily="34" charset="0"/>
              </a:defRPr>
            </a:lvl1pPr>
          </a:lstStyle>
          <a:p>
            <a:fld id="{A7A995A4-FE07-456D-8AD5-7BB0FE422D12}" type="slidenum">
              <a:rPr>
                <a:solidFill>
                  <a:prstClr val="white"/>
                </a:solidFill>
              </a:rPr>
              <a:pPr/>
              <a:t>‹#›</a:t>
            </a:fld>
            <a:endParaRPr dirty="0">
              <a:solidFill>
                <a:prstClr val="white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1646523" y="6512512"/>
            <a:ext cx="0" cy="2286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6610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77" r:id="rId10"/>
    <p:sldLayoutId id="2147483884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1">
              <a:lumMod val="65000"/>
              <a:lumOff val="35000"/>
            </a:schemeClr>
          </a:solidFill>
          <a:latin typeface="Arial Narrow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70000"/>
        <a:buFont typeface="Courier New" pitchFamily="49" charset="0"/>
        <a:buChar char="o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SzPct val="75000"/>
        <a:buFont typeface="Wingdings" pitchFamily="2" charset="2"/>
        <a:buChar char="§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chandan_chowdhury@isb.edu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51.jpeg"/><Relationship Id="rId3" Type="http://schemas.openxmlformats.org/officeDocument/2006/relationships/image" Target="../media/image37.png"/><Relationship Id="rId7" Type="http://schemas.openxmlformats.org/officeDocument/2006/relationships/image" Target="../media/image47.png"/><Relationship Id="rId12" Type="http://schemas.openxmlformats.org/officeDocument/2006/relationships/image" Target="../media/image50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6.png"/><Relationship Id="rId11" Type="http://schemas.openxmlformats.org/officeDocument/2006/relationships/image" Target="../media/image49.png"/><Relationship Id="rId5" Type="http://schemas.openxmlformats.org/officeDocument/2006/relationships/image" Target="../media/image45.png"/><Relationship Id="rId15" Type="http://schemas.openxmlformats.org/officeDocument/2006/relationships/image" Target="../media/image53.png"/><Relationship Id="rId10" Type="http://schemas.openxmlformats.org/officeDocument/2006/relationships/image" Target="../media/image48.png"/><Relationship Id="rId4" Type="http://schemas.openxmlformats.org/officeDocument/2006/relationships/image" Target="../media/image44.png"/><Relationship Id="rId9" Type="http://schemas.openxmlformats.org/officeDocument/2006/relationships/image" Target="../media/image43.png"/><Relationship Id="rId14" Type="http://schemas.openxmlformats.org/officeDocument/2006/relationships/image" Target="../media/image5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hbr.org/search?term=jeremy+goldman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gif"/><Relationship Id="rId13" Type="http://schemas.openxmlformats.org/officeDocument/2006/relationships/image" Target="../media/image25.gif"/><Relationship Id="rId18" Type="http://schemas.openxmlformats.org/officeDocument/2006/relationships/image" Target="../media/image30.gif"/><Relationship Id="rId3" Type="http://schemas.openxmlformats.org/officeDocument/2006/relationships/image" Target="../media/image15.png"/><Relationship Id="rId7" Type="http://schemas.openxmlformats.org/officeDocument/2006/relationships/image" Target="../media/image19.gif"/><Relationship Id="rId12" Type="http://schemas.openxmlformats.org/officeDocument/2006/relationships/image" Target="../media/image24.gif"/><Relationship Id="rId17" Type="http://schemas.openxmlformats.org/officeDocument/2006/relationships/image" Target="../media/image29.gif"/><Relationship Id="rId2" Type="http://schemas.openxmlformats.org/officeDocument/2006/relationships/image" Target="../media/image14.png"/><Relationship Id="rId16" Type="http://schemas.openxmlformats.org/officeDocument/2006/relationships/image" Target="../media/image28.gif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8.gif"/><Relationship Id="rId11" Type="http://schemas.openxmlformats.org/officeDocument/2006/relationships/image" Target="../media/image23.gif"/><Relationship Id="rId5" Type="http://schemas.openxmlformats.org/officeDocument/2006/relationships/image" Target="../media/image17.gif"/><Relationship Id="rId15" Type="http://schemas.openxmlformats.org/officeDocument/2006/relationships/image" Target="../media/image27.gif"/><Relationship Id="rId10" Type="http://schemas.openxmlformats.org/officeDocument/2006/relationships/image" Target="../media/image22.gif"/><Relationship Id="rId19" Type="http://schemas.openxmlformats.org/officeDocument/2006/relationships/image" Target="../media/image31.png"/><Relationship Id="rId4" Type="http://schemas.openxmlformats.org/officeDocument/2006/relationships/image" Target="../media/image16.gif"/><Relationship Id="rId9" Type="http://schemas.openxmlformats.org/officeDocument/2006/relationships/image" Target="../media/image21.gif"/><Relationship Id="rId14" Type="http://schemas.openxmlformats.org/officeDocument/2006/relationships/image" Target="../media/image26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33.png"/><Relationship Id="rId7" Type="http://schemas.openxmlformats.org/officeDocument/2006/relationships/diagramLayout" Target="../diagrams/layout1.xml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11" Type="http://schemas.openxmlformats.org/officeDocument/2006/relationships/chart" Target="../charts/chart1.xml"/><Relationship Id="rId5" Type="http://schemas.openxmlformats.org/officeDocument/2006/relationships/image" Target="../media/image35.jpg"/><Relationship Id="rId10" Type="http://schemas.microsoft.com/office/2007/relationships/diagramDrawing" Target="../diagrams/drawing1.xml"/><Relationship Id="rId4" Type="http://schemas.openxmlformats.org/officeDocument/2006/relationships/image" Target="../media/image34.jpeg"/><Relationship Id="rId9" Type="http://schemas.openxmlformats.org/officeDocument/2006/relationships/diagramColors" Target="../diagrams/colors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609600" y="1219200"/>
            <a:ext cx="11480800" cy="1295400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Arial" panose="020B0604020202020204" pitchFamily="34" charset="0"/>
              </a:rPr>
              <a:t>Adoption </a:t>
            </a:r>
            <a:r>
              <a:rPr lang="en-US" sz="3600" dirty="0">
                <a:latin typeface="Arial" panose="020B0604020202020204" pitchFamily="34" charset="0"/>
              </a:rPr>
              <a:t>of Industry 4.0 in India – Opportunities &amp; Challenges </a:t>
            </a:r>
            <a:r>
              <a:rPr lang="en-US" sz="3600" b="0" dirty="0">
                <a:latin typeface="Arial" panose="020B0604020202020204" pitchFamily="34" charset="0"/>
              </a:rPr>
              <a:t>	</a:t>
            </a:r>
          </a:p>
        </p:txBody>
      </p:sp>
      <p:sp>
        <p:nvSpPr>
          <p:cNvPr id="3" name="Subtitle 4">
            <a:extLst>
              <a:ext uri="{FF2B5EF4-FFF2-40B4-BE49-F238E27FC236}">
                <a16:creationId xmlns:a16="http://schemas.microsoft.com/office/drawing/2014/main" xmlns="" id="{404BE289-2D7F-4F44-B8FD-3B7575ED70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" y="2590800"/>
            <a:ext cx="11582400" cy="1066800"/>
          </a:xfrm>
        </p:spPr>
        <p:txBody>
          <a:bodyPr>
            <a:noAutofit/>
          </a:bodyPr>
          <a:lstStyle/>
          <a:p>
            <a:pPr algn="ctr"/>
            <a:r>
              <a:rPr lang="en-US" dirty="0" smtClean="0"/>
              <a:t>Dr. </a:t>
            </a:r>
            <a:r>
              <a:rPr lang="en-US" dirty="0" err="1" smtClean="0"/>
              <a:t>Chandan</a:t>
            </a:r>
            <a:r>
              <a:rPr lang="en-US" dirty="0" smtClean="0"/>
              <a:t> Chowdhury, Practice Professor (Operations Management &amp; Information System) &amp; Associate Dean, ISB</a:t>
            </a:r>
          </a:p>
          <a:p>
            <a:pPr algn="ctr"/>
            <a:r>
              <a:rPr lang="en-US" dirty="0" smtClean="0"/>
              <a:t>Executive Director, Munjal </a:t>
            </a:r>
            <a:r>
              <a:rPr lang="en-US" dirty="0"/>
              <a:t>Institute for Global </a:t>
            </a:r>
            <a:r>
              <a:rPr lang="en-US" dirty="0" smtClean="0"/>
              <a:t>Manufacturing and </a:t>
            </a:r>
            <a:r>
              <a:rPr lang="en-US" dirty="0" err="1" smtClean="0"/>
              <a:t>Punj</a:t>
            </a:r>
            <a:r>
              <a:rPr lang="en-US" dirty="0" smtClean="0"/>
              <a:t> Lloyd Institute of Infrastructure Management</a:t>
            </a:r>
          </a:p>
          <a:p>
            <a:pPr algn="ctr"/>
            <a:r>
              <a:rPr lang="en-IN" dirty="0"/>
              <a:t>Email: </a:t>
            </a:r>
            <a:r>
              <a:rPr lang="en-IN" dirty="0" smtClean="0">
                <a:hlinkClick r:id="rId3"/>
              </a:rPr>
              <a:t>chandan_chowdhury@isb.edu</a:t>
            </a:r>
            <a:r>
              <a:rPr lang="en-IN" dirty="0" smtClean="0"/>
              <a:t>; Mobile</a:t>
            </a:r>
            <a:r>
              <a:rPr lang="en-IN" dirty="0"/>
              <a:t>: +</a:t>
            </a:r>
            <a:r>
              <a:rPr lang="en-IN" dirty="0" smtClean="0"/>
              <a:t>919810043378; Twitter</a:t>
            </a:r>
            <a:r>
              <a:rPr lang="en-IN" dirty="0"/>
              <a:t>:@</a:t>
            </a:r>
            <a:r>
              <a:rPr lang="en-IN" dirty="0" err="1"/>
              <a:t>dr_chandan_c</a:t>
            </a:r>
            <a:endParaRPr lang="en-IN" dirty="0"/>
          </a:p>
          <a:p>
            <a:pPr algn="ctr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389377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662" y="59843"/>
            <a:ext cx="2158447" cy="67332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6480429"/>
            <a:ext cx="12186796" cy="377572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H="1">
            <a:off x="-17167" y="707405"/>
            <a:ext cx="9753600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-17167" y="59842"/>
            <a:ext cx="101293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+mj-lt"/>
              </a:rPr>
              <a:t>Key components of current value chain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67366" y="6232358"/>
            <a:ext cx="940602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Source : engineersjournal.ie</a:t>
            </a:r>
          </a:p>
        </p:txBody>
      </p:sp>
      <p:sp>
        <p:nvSpPr>
          <p:cNvPr id="33" name="Freeform 32"/>
          <p:cNvSpPr>
            <a:spLocks/>
          </p:cNvSpPr>
          <p:nvPr/>
        </p:nvSpPr>
        <p:spPr bwMode="gray">
          <a:xfrm>
            <a:off x="3401899" y="1424736"/>
            <a:ext cx="5412979" cy="446207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326" y="830"/>
              </a:cxn>
              <a:cxn ang="0">
                <a:pos x="0" y="1661"/>
              </a:cxn>
              <a:cxn ang="0">
                <a:pos x="1071" y="2059"/>
              </a:cxn>
            </a:cxnLst>
            <a:rect l="0" t="0" r="r" b="b"/>
            <a:pathLst>
              <a:path w="2326" h="2059">
                <a:moveTo>
                  <a:pt x="0" y="0"/>
                </a:moveTo>
                <a:cubicBezTo>
                  <a:pt x="0" y="415"/>
                  <a:pt x="2326" y="415"/>
                  <a:pt x="2326" y="830"/>
                </a:cubicBezTo>
                <a:cubicBezTo>
                  <a:pt x="2326" y="1246"/>
                  <a:pt x="0" y="1246"/>
                  <a:pt x="0" y="1661"/>
                </a:cubicBezTo>
                <a:cubicBezTo>
                  <a:pt x="0" y="1857"/>
                  <a:pt x="522" y="1961"/>
                  <a:pt x="1071" y="2059"/>
                </a:cubicBezTo>
              </a:path>
            </a:pathLst>
          </a:custGeom>
          <a:noFill/>
          <a:ln w="92075" cap="rnd" cmpd="sng">
            <a:solidFill>
              <a:schemeClr val="bg1">
                <a:lumMod val="5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anchor="ctr"/>
          <a:lstStyle>
            <a:defPPr>
              <a:defRPr lang="en-CA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defRPr lang="en-US"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2000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2000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2000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2000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7"/>
          <a:stretch/>
        </p:blipFill>
        <p:spPr>
          <a:xfrm>
            <a:off x="7427757" y="2344399"/>
            <a:ext cx="1322953" cy="901317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2512" y="3350780"/>
            <a:ext cx="1347941" cy="916498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3060" y="4204433"/>
            <a:ext cx="1400599" cy="963249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513" y="5233560"/>
            <a:ext cx="1394081" cy="979872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233932" y="1395476"/>
            <a:ext cx="45626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Tier N Suppliers</a:t>
            </a:r>
          </a:p>
          <a:p>
            <a:r>
              <a:rPr lang="en-US" i="1" dirty="0" smtClean="0"/>
              <a:t>- Supply to tier 1 </a:t>
            </a:r>
          </a:p>
          <a:p>
            <a:r>
              <a:rPr lang="en-US" i="1" dirty="0" smtClean="0"/>
              <a:t>- Raw materials</a:t>
            </a:r>
          </a:p>
          <a:p>
            <a:r>
              <a:rPr lang="en-US" i="1" dirty="0" smtClean="0"/>
              <a:t>- Located strategically to benefit from scale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689667" y="2301795"/>
            <a:ext cx="35312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Manufacturer</a:t>
            </a:r>
          </a:p>
          <a:p>
            <a:r>
              <a:rPr lang="en-US" sz="1600" i="1" dirty="0" smtClean="0"/>
              <a:t>- High capex involved</a:t>
            </a:r>
          </a:p>
          <a:p>
            <a:r>
              <a:rPr lang="en-US" sz="1600" i="1" dirty="0" smtClean="0"/>
              <a:t>- Covers a large geographical area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650453" y="4033635"/>
            <a:ext cx="54453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Logistics</a:t>
            </a:r>
          </a:p>
          <a:p>
            <a:r>
              <a:rPr lang="en-US" sz="2400" i="1" dirty="0" smtClean="0"/>
              <a:t>- Transport from OEM to the distributors/Dealer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09129" y="3237161"/>
            <a:ext cx="44071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Channel Member</a:t>
            </a:r>
          </a:p>
          <a:p>
            <a:r>
              <a:rPr lang="en-US" sz="2000" i="1" dirty="0" smtClean="0"/>
              <a:t>- Customer Facing</a:t>
            </a:r>
          </a:p>
          <a:p>
            <a:r>
              <a:rPr lang="en-US" sz="2000" i="1" dirty="0" smtClean="0"/>
              <a:t>- Handles financing and insurance needs</a:t>
            </a:r>
          </a:p>
          <a:p>
            <a:r>
              <a:rPr lang="en-US" sz="2000" i="1" dirty="0" smtClean="0"/>
              <a:t>- Some marketing efforts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941497" y="5319886"/>
            <a:ext cx="49705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After Sales Support</a:t>
            </a:r>
          </a:p>
          <a:p>
            <a:r>
              <a:rPr lang="en-US" b="1" i="1" dirty="0" smtClean="0"/>
              <a:t>-</a:t>
            </a:r>
            <a:r>
              <a:rPr lang="en-US" i="1" dirty="0" smtClean="0"/>
              <a:t> Post Sale Customer Service</a:t>
            </a:r>
          </a:p>
          <a:p>
            <a:r>
              <a:rPr lang="en-US" i="1" dirty="0" smtClean="0"/>
              <a:t>- On-Road  Repair and Maintenance assistance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4944577" y="1671380"/>
            <a:ext cx="1219200" cy="910534"/>
            <a:chOff x="3443736" y="1951636"/>
            <a:chExt cx="914400" cy="910534"/>
          </a:xfrm>
        </p:grpSpPr>
        <p:sp>
          <p:nvSpPr>
            <p:cNvPr id="44" name="Oval 43"/>
            <p:cNvSpPr>
              <a:spLocks noChangeArrowheads="1"/>
            </p:cNvSpPr>
            <p:nvPr/>
          </p:nvSpPr>
          <p:spPr bwMode="gray">
            <a:xfrm>
              <a:off x="3443736" y="1951636"/>
              <a:ext cx="914400" cy="910534"/>
            </a:xfrm>
            <a:prstGeom prst="ellipse">
              <a:avLst/>
            </a:prstGeom>
            <a:solidFill>
              <a:schemeClr val="accent4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>
              <a:defPPr>
                <a:defRPr lang="en-CA"/>
              </a:defPPr>
              <a:lvl1pPr algn="l" rtl="0" fontAlgn="base">
                <a:spcBef>
                  <a:spcPct val="20000"/>
                </a:spcBef>
                <a:spcAft>
                  <a:spcPct val="0"/>
                </a:spcAft>
                <a:defRPr lang="en-US"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2000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2000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2000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2000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dirty="0">
                <a:solidFill>
                  <a:srgbClr val="000000"/>
                </a:solidFill>
                <a:latin typeface="+mn-lt"/>
                <a:ea typeface="MS PGothic" pitchFamily="34" charset="-128"/>
              </a:endParaRPr>
            </a:p>
          </p:txBody>
        </p:sp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grayscl/>
            </a:blip>
            <a:stretch>
              <a:fillRect/>
            </a:stretch>
          </p:blipFill>
          <p:spPr>
            <a:xfrm>
              <a:off x="3565444" y="2074394"/>
              <a:ext cx="716489" cy="648503"/>
            </a:xfrm>
            <a:prstGeom prst="rect">
              <a:avLst/>
            </a:prstGeom>
          </p:spPr>
        </p:pic>
      </p:grp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07" b="513"/>
          <a:stretch/>
        </p:blipFill>
        <p:spPr>
          <a:xfrm>
            <a:off x="2132677" y="974052"/>
            <a:ext cx="1516936" cy="922694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6115767" y="1237934"/>
            <a:ext cx="50109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Tier 1 Suppliers</a:t>
            </a:r>
          </a:p>
          <a:p>
            <a:r>
              <a:rPr lang="en-US" i="1" dirty="0" smtClean="0"/>
              <a:t>- Manufacture and supply subsystems to OEMs</a:t>
            </a:r>
          </a:p>
          <a:p>
            <a:r>
              <a:rPr lang="en-US" i="1" dirty="0" smtClean="0"/>
              <a:t>- Located closer for enabling JIT</a:t>
            </a:r>
          </a:p>
        </p:txBody>
      </p:sp>
    </p:spTree>
    <p:extLst>
      <p:ext uri="{BB962C8B-B14F-4D97-AF65-F5344CB8AC3E}">
        <p14:creationId xmlns:p14="http://schemas.microsoft.com/office/powerpoint/2010/main" val="3209855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662" y="59843"/>
            <a:ext cx="2158447" cy="67332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6480429"/>
            <a:ext cx="12186796" cy="377572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H="1">
            <a:off x="-17167" y="707405"/>
            <a:ext cx="9753600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-17167" y="59842"/>
            <a:ext cx="101293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+mj-lt"/>
              </a:rPr>
              <a:t>Integrated reengineered </a:t>
            </a:r>
            <a:r>
              <a:rPr lang="en-US" sz="3600" dirty="0">
                <a:latin typeface="+mj-lt"/>
              </a:rPr>
              <a:t>value </a:t>
            </a:r>
            <a:r>
              <a:rPr lang="en-US" sz="3600" dirty="0" smtClean="0">
                <a:latin typeface="+mj-lt"/>
              </a:rPr>
              <a:t>chain</a:t>
            </a:r>
            <a:endParaRPr lang="en-US" sz="3600" dirty="0">
              <a:latin typeface="+mj-lt"/>
            </a:endParaRPr>
          </a:p>
        </p:txBody>
      </p:sp>
      <p:sp>
        <p:nvSpPr>
          <p:cNvPr id="22" name="Freeform 21"/>
          <p:cNvSpPr>
            <a:spLocks/>
          </p:cNvSpPr>
          <p:nvPr/>
        </p:nvSpPr>
        <p:spPr bwMode="gray">
          <a:xfrm>
            <a:off x="1157614" y="1217772"/>
            <a:ext cx="3340756" cy="4876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326" y="830"/>
              </a:cxn>
              <a:cxn ang="0">
                <a:pos x="0" y="1661"/>
              </a:cxn>
              <a:cxn ang="0">
                <a:pos x="1071" y="2059"/>
              </a:cxn>
            </a:cxnLst>
            <a:rect l="0" t="0" r="r" b="b"/>
            <a:pathLst>
              <a:path w="2326" h="2059">
                <a:moveTo>
                  <a:pt x="0" y="0"/>
                </a:moveTo>
                <a:cubicBezTo>
                  <a:pt x="0" y="415"/>
                  <a:pt x="2326" y="415"/>
                  <a:pt x="2326" y="830"/>
                </a:cubicBezTo>
                <a:cubicBezTo>
                  <a:pt x="2326" y="1246"/>
                  <a:pt x="0" y="1246"/>
                  <a:pt x="0" y="1661"/>
                </a:cubicBezTo>
                <a:cubicBezTo>
                  <a:pt x="0" y="1857"/>
                  <a:pt x="522" y="1961"/>
                  <a:pt x="1071" y="2059"/>
                </a:cubicBezTo>
              </a:path>
            </a:pathLst>
          </a:custGeom>
          <a:noFill/>
          <a:ln w="92075" cap="rnd" cmpd="sng">
            <a:solidFill>
              <a:schemeClr val="bg1">
                <a:lumMod val="6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anchor="ctr"/>
          <a:lstStyle>
            <a:defPPr>
              <a:defRPr lang="en-CA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defRPr lang="en-US"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2000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2000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2000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2000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7"/>
          <a:stretch/>
        </p:blipFill>
        <p:spPr>
          <a:xfrm>
            <a:off x="3798921" y="2715303"/>
            <a:ext cx="1275568" cy="86903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651" y="3789744"/>
            <a:ext cx="1020419" cy="68923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07" y="4842256"/>
            <a:ext cx="829325" cy="57036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243" y="5761391"/>
            <a:ext cx="825467" cy="580204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459359" y="704646"/>
            <a:ext cx="1833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chemeClr val="bg1">
                    <a:lumMod val="65000"/>
                  </a:schemeClr>
                </a:solidFill>
              </a:rPr>
              <a:t>Tier N Suppliers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061548" y="2384467"/>
            <a:ext cx="1640653" cy="312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solidFill>
                  <a:srgbClr val="324A5E"/>
                </a:solidFill>
              </a:rPr>
              <a:t>Manufacturer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146514" y="4395729"/>
            <a:ext cx="2738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solidFill>
                  <a:schemeClr val="bg1">
                    <a:lumMod val="65000"/>
                  </a:schemeClr>
                </a:solidFill>
              </a:rPr>
              <a:t>Logistics</a:t>
            </a:r>
          </a:p>
          <a:p>
            <a:r>
              <a:rPr lang="en-US" sz="1400" i="1" dirty="0" smtClean="0">
                <a:solidFill>
                  <a:schemeClr val="bg1">
                    <a:lumMod val="65000"/>
                  </a:schemeClr>
                </a:solidFill>
              </a:rPr>
              <a:t>- Network Optimization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84594" y="5460909"/>
            <a:ext cx="20735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solidFill>
                  <a:schemeClr val="bg1">
                    <a:lumMod val="65000"/>
                  </a:schemeClr>
                </a:solidFill>
              </a:rPr>
              <a:t>Channel </a:t>
            </a:r>
          </a:p>
          <a:p>
            <a:r>
              <a:rPr lang="en-US" sz="1400" b="1" i="1" dirty="0" smtClean="0">
                <a:solidFill>
                  <a:schemeClr val="bg1">
                    <a:lumMod val="65000"/>
                  </a:schemeClr>
                </a:solidFill>
              </a:rPr>
              <a:t>Member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23441" y="6154131"/>
            <a:ext cx="2147036" cy="318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solidFill>
                  <a:schemeClr val="bg1">
                    <a:lumMod val="65000"/>
                  </a:schemeClr>
                </a:solidFill>
              </a:rPr>
              <a:t>After Sales Support</a:t>
            </a:r>
          </a:p>
        </p:txBody>
      </p:sp>
      <p:sp>
        <p:nvSpPr>
          <p:cNvPr id="48" name="Oval 47"/>
          <p:cNvSpPr>
            <a:spLocks noChangeArrowheads="1"/>
          </p:cNvSpPr>
          <p:nvPr/>
        </p:nvSpPr>
        <p:spPr bwMode="gray">
          <a:xfrm>
            <a:off x="2780960" y="1906132"/>
            <a:ext cx="855741" cy="595363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>
            <a:noFill/>
            <a:round/>
            <a:headEnd/>
            <a:tailEnd/>
          </a:ln>
        </p:spPr>
        <p:txBody>
          <a:bodyPr wrap="none" anchor="ctr"/>
          <a:lstStyle>
            <a:defPPr>
              <a:defRPr lang="en-CA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defRPr lang="en-US"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2000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2000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2000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2000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dirty="0">
              <a:solidFill>
                <a:srgbClr val="000000"/>
              </a:solidFill>
              <a:latin typeface="+mn-lt"/>
              <a:ea typeface="MS PGothic" pitchFamily="34" charset="-128"/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</a:blip>
          <a:stretch>
            <a:fillRect/>
          </a:stretch>
        </p:blipFill>
        <p:spPr>
          <a:xfrm>
            <a:off x="2924963" y="2020011"/>
            <a:ext cx="565665" cy="383993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</a:blip>
          <a:srcRect t="707" b="513"/>
          <a:stretch/>
        </p:blipFill>
        <p:spPr>
          <a:xfrm>
            <a:off x="764859" y="1038455"/>
            <a:ext cx="898212" cy="546348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2292571" y="1188433"/>
            <a:ext cx="34258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/>
              <a:t>Tier 1 Suppliers</a:t>
            </a:r>
          </a:p>
          <a:p>
            <a:r>
              <a:rPr lang="en-US" sz="1600" i="1" dirty="0" smtClean="0"/>
              <a:t>- Fully integrated Supply Chain</a:t>
            </a:r>
          </a:p>
          <a:p>
            <a:r>
              <a:rPr lang="en-US" sz="1600" i="1" dirty="0" smtClean="0"/>
              <a:t>- Perfect Coordination</a:t>
            </a: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10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757" y="4621089"/>
            <a:ext cx="1271497" cy="1014748"/>
          </a:xfrm>
          <a:prstGeom prst="rect">
            <a:avLst/>
          </a:prstGeom>
        </p:spPr>
      </p:pic>
      <p:cxnSp>
        <p:nvCxnSpPr>
          <p:cNvPr id="53" name="Elbow Connector 52"/>
          <p:cNvCxnSpPr>
            <a:stCxn id="48" idx="2"/>
            <a:endCxn id="23" idx="1"/>
          </p:cNvCxnSpPr>
          <p:nvPr/>
        </p:nvCxnSpPr>
        <p:spPr>
          <a:xfrm rot="10800000" flipH="1" flipV="1">
            <a:off x="2780959" y="2203813"/>
            <a:ext cx="1017961" cy="946006"/>
          </a:xfrm>
          <a:prstGeom prst="bentConnector3">
            <a:avLst>
              <a:gd name="adj1" fmla="val -29942"/>
            </a:avLst>
          </a:prstGeom>
          <a:ln w="19050">
            <a:solidFill>
              <a:srgbClr val="DAAA32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Elbow Connector 53"/>
          <p:cNvCxnSpPr>
            <a:stCxn id="23" idx="2"/>
            <a:endCxn id="24" idx="3"/>
          </p:cNvCxnSpPr>
          <p:nvPr/>
        </p:nvCxnSpPr>
        <p:spPr>
          <a:xfrm rot="5400000">
            <a:off x="3852875" y="3550531"/>
            <a:ext cx="550026" cy="617636"/>
          </a:xfrm>
          <a:prstGeom prst="bentConnector2">
            <a:avLst/>
          </a:prstGeom>
          <a:ln w="19050">
            <a:solidFill>
              <a:srgbClr val="DAAA32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Elbow Connector 54"/>
          <p:cNvCxnSpPr>
            <a:stCxn id="52" idx="3"/>
            <a:endCxn id="23" idx="3"/>
          </p:cNvCxnSpPr>
          <p:nvPr/>
        </p:nvCxnSpPr>
        <p:spPr>
          <a:xfrm flipH="1" flipV="1">
            <a:off x="5074490" y="3149819"/>
            <a:ext cx="387764" cy="1978644"/>
          </a:xfrm>
          <a:prstGeom prst="bentConnector3">
            <a:avLst>
              <a:gd name="adj1" fmla="val -78605"/>
            </a:avLst>
          </a:prstGeom>
          <a:ln w="19050">
            <a:solidFill>
              <a:srgbClr val="DAAA32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Elbow Connector 55"/>
          <p:cNvCxnSpPr>
            <a:stCxn id="48" idx="2"/>
            <a:endCxn id="50" idx="3"/>
          </p:cNvCxnSpPr>
          <p:nvPr/>
        </p:nvCxnSpPr>
        <p:spPr>
          <a:xfrm rot="10800000">
            <a:off x="1663073" y="1311629"/>
            <a:ext cx="1117889" cy="892184"/>
          </a:xfrm>
          <a:prstGeom prst="bentConnector3">
            <a:avLst>
              <a:gd name="adj1" fmla="val 65580"/>
            </a:avLst>
          </a:prstGeom>
          <a:ln w="19050">
            <a:solidFill>
              <a:srgbClr val="DAAA32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327542" y="2916163"/>
            <a:ext cx="22833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Alternate Resources</a:t>
            </a:r>
          </a:p>
          <a:p>
            <a:r>
              <a:rPr lang="en-US" i="1" dirty="0" smtClean="0"/>
              <a:t>- Wind</a:t>
            </a:r>
          </a:p>
          <a:p>
            <a:r>
              <a:rPr lang="en-US" i="1" dirty="0" smtClean="0"/>
              <a:t>- Solar</a:t>
            </a:r>
          </a:p>
          <a:p>
            <a:r>
              <a:rPr lang="en-US" i="1" dirty="0" smtClean="0"/>
              <a:t>- Nuclear</a:t>
            </a:r>
          </a:p>
        </p:txBody>
      </p:sp>
      <p:pic>
        <p:nvPicPr>
          <p:cNvPr id="58" name="Picture 5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5201" y="1568787"/>
            <a:ext cx="1284916" cy="683366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1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698" y="2432351"/>
            <a:ext cx="1124079" cy="84305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2787" y="4675841"/>
            <a:ext cx="1317329" cy="987997"/>
          </a:xfrm>
          <a:prstGeom prst="rect">
            <a:avLst/>
          </a:prstGeom>
        </p:spPr>
      </p:pic>
      <p:sp>
        <p:nvSpPr>
          <p:cNvPr id="61" name="TextBox 60"/>
          <p:cNvSpPr txBox="1"/>
          <p:nvPr/>
        </p:nvSpPr>
        <p:spPr>
          <a:xfrm>
            <a:off x="9329929" y="1441134"/>
            <a:ext cx="18332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5483C3"/>
                </a:solidFill>
              </a:rPr>
              <a:t>Sensors</a:t>
            </a:r>
            <a:endParaRPr lang="en-US" i="1" dirty="0" smtClean="0">
              <a:solidFill>
                <a:srgbClr val="5483C3"/>
              </a:solidFill>
            </a:endParaRPr>
          </a:p>
          <a:p>
            <a:r>
              <a:rPr lang="en-US" i="1" dirty="0" smtClean="0">
                <a:solidFill>
                  <a:srgbClr val="5483C3"/>
                </a:solidFill>
              </a:rPr>
              <a:t>- Traceability</a:t>
            </a:r>
          </a:p>
          <a:p>
            <a:r>
              <a:rPr lang="en-US" i="1" dirty="0" smtClean="0">
                <a:solidFill>
                  <a:srgbClr val="5483C3"/>
                </a:solidFill>
              </a:rPr>
              <a:t>- Predictability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9329929" y="2523150"/>
            <a:ext cx="32406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5483C3"/>
                </a:solidFill>
              </a:rPr>
              <a:t>3D Printing</a:t>
            </a:r>
            <a:endParaRPr lang="en-US" i="1" dirty="0" smtClean="0">
              <a:solidFill>
                <a:srgbClr val="5483C3"/>
              </a:solidFill>
            </a:endParaRPr>
          </a:p>
          <a:p>
            <a:r>
              <a:rPr lang="en-US" i="1" dirty="0" smtClean="0">
                <a:solidFill>
                  <a:srgbClr val="5483C3"/>
                </a:solidFill>
              </a:rPr>
              <a:t>- Scrap Elimination</a:t>
            </a:r>
          </a:p>
          <a:p>
            <a:r>
              <a:rPr lang="en-US" i="1" dirty="0" smtClean="0">
                <a:solidFill>
                  <a:srgbClr val="5483C3"/>
                </a:solidFill>
              </a:rPr>
              <a:t>- Customization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9329929" y="3605166"/>
            <a:ext cx="20466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5483C3"/>
                </a:solidFill>
              </a:rPr>
              <a:t>Cloud Computing</a:t>
            </a:r>
            <a:endParaRPr lang="en-US" i="1" dirty="0" smtClean="0">
              <a:solidFill>
                <a:srgbClr val="5483C3"/>
              </a:solidFill>
            </a:endParaRPr>
          </a:p>
          <a:p>
            <a:r>
              <a:rPr lang="en-US" i="1" dirty="0" smtClean="0">
                <a:solidFill>
                  <a:srgbClr val="5483C3"/>
                </a:solidFill>
              </a:rPr>
              <a:t>- Big Data</a:t>
            </a:r>
          </a:p>
          <a:p>
            <a:r>
              <a:rPr lang="en-US" i="1" dirty="0" smtClean="0">
                <a:solidFill>
                  <a:srgbClr val="5483C3"/>
                </a:solidFill>
              </a:rPr>
              <a:t>- Cyber Security</a:t>
            </a:r>
          </a:p>
        </p:txBody>
      </p:sp>
      <p:cxnSp>
        <p:nvCxnSpPr>
          <p:cNvPr id="64" name="Elbow Connector 63"/>
          <p:cNvCxnSpPr>
            <a:stCxn id="52" idx="1"/>
            <a:endCxn id="25" idx="3"/>
          </p:cNvCxnSpPr>
          <p:nvPr/>
        </p:nvCxnSpPr>
        <p:spPr>
          <a:xfrm rot="10800000">
            <a:off x="1596132" y="5127438"/>
            <a:ext cx="2594624" cy="1027"/>
          </a:xfrm>
          <a:prstGeom prst="bentConnector3">
            <a:avLst>
              <a:gd name="adj1" fmla="val 50000"/>
            </a:avLst>
          </a:prstGeom>
          <a:ln w="19050">
            <a:solidFill>
              <a:srgbClr val="DAAA32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Elbow Connector 64"/>
          <p:cNvCxnSpPr>
            <a:stCxn id="52" idx="1"/>
            <a:endCxn id="26" idx="3"/>
          </p:cNvCxnSpPr>
          <p:nvPr/>
        </p:nvCxnSpPr>
        <p:spPr>
          <a:xfrm rot="10800000" flipV="1">
            <a:off x="3327711" y="5128463"/>
            <a:ext cx="863047" cy="923030"/>
          </a:xfrm>
          <a:prstGeom prst="bentConnector3">
            <a:avLst>
              <a:gd name="adj1" fmla="val 50000"/>
            </a:avLst>
          </a:prstGeom>
          <a:ln w="19050">
            <a:solidFill>
              <a:srgbClr val="DAAA32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ight Arrow 65"/>
          <p:cNvSpPr/>
          <p:nvPr/>
        </p:nvSpPr>
        <p:spPr>
          <a:xfrm>
            <a:off x="6722563" y="1053911"/>
            <a:ext cx="373061" cy="4265238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A6A6A6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Rectangle 66"/>
          <p:cNvSpPr/>
          <p:nvPr/>
        </p:nvSpPr>
        <p:spPr>
          <a:xfrm>
            <a:off x="7259933" y="691530"/>
            <a:ext cx="4651939" cy="6018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u="sng" dirty="0">
                <a:solidFill>
                  <a:srgbClr val="5483C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Advanced Manufacturing Systems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9436651" y="4758103"/>
            <a:ext cx="18332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/>
              <a:t>Robotics</a:t>
            </a:r>
            <a:endParaRPr lang="en-US" sz="2400" i="1" dirty="0" smtClean="0"/>
          </a:p>
          <a:p>
            <a:r>
              <a:rPr lang="en-US" sz="2400" i="1" dirty="0" smtClean="0"/>
              <a:t>- Autonomy</a:t>
            </a:r>
          </a:p>
          <a:p>
            <a:r>
              <a:rPr lang="en-US" sz="2400" i="1" dirty="0" smtClean="0"/>
              <a:t>- Productivity</a:t>
            </a:r>
          </a:p>
        </p:txBody>
      </p:sp>
      <p:pic>
        <p:nvPicPr>
          <p:cNvPr id="69" name="Picture 68"/>
          <p:cNvPicPr>
            <a:picLocks noChangeAspect="1"/>
          </p:cNvPicPr>
          <p:nvPr/>
        </p:nvPicPr>
        <p:blipFill rotWithShape="1">
          <a:blip r:embed="rId14"/>
          <a:srcRect l="598" r="2513"/>
          <a:stretch/>
        </p:blipFill>
        <p:spPr>
          <a:xfrm>
            <a:off x="689819" y="2102704"/>
            <a:ext cx="1058780" cy="789779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5483C3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7824569" y="3496749"/>
            <a:ext cx="1470335" cy="1143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034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662" y="59843"/>
            <a:ext cx="2158447" cy="67332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6480429"/>
            <a:ext cx="12186796" cy="37757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7167" y="59842"/>
            <a:ext cx="101293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+mj-lt"/>
              </a:rPr>
              <a:t>IoT will revolutionize the </a:t>
            </a:r>
            <a:r>
              <a:rPr lang="en-US" sz="3600" dirty="0" smtClean="0">
                <a:latin typeface="+mj-lt"/>
              </a:rPr>
              <a:t>industry</a:t>
            </a:r>
            <a:endParaRPr lang="en-US" sz="3600" dirty="0">
              <a:latin typeface="+mj-lt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flipH="1">
            <a:off x="-17167" y="707405"/>
            <a:ext cx="9753600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3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5647" y="4943530"/>
            <a:ext cx="1743583" cy="1381155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5"/>
          <a:srcRect t="1702" b="-1"/>
          <a:stretch/>
        </p:blipFill>
        <p:spPr>
          <a:xfrm>
            <a:off x="898139" y="3296160"/>
            <a:ext cx="1918597" cy="121264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10" b="810"/>
          <a:stretch/>
        </p:blipFill>
        <p:spPr>
          <a:xfrm>
            <a:off x="910281" y="1337155"/>
            <a:ext cx="1765971" cy="1369150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3254011" y="1319274"/>
            <a:ext cx="8774232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2"/>
                </a:solidFill>
              </a:rPr>
              <a:t>Technology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chemeClr val="accent2"/>
                </a:solidFill>
              </a:rPr>
              <a:t>Robotics – Replacing humans on assembly line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chemeClr val="accent2"/>
                </a:solidFill>
              </a:rPr>
              <a:t>3D Printing – Manufacturing customized components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chemeClr val="accent2"/>
                </a:solidFill>
              </a:rPr>
              <a:t>Big Data – Collecting performance parameters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chemeClr val="accent2"/>
                </a:solidFill>
              </a:rPr>
              <a:t>Analytics – Understanding collected data</a:t>
            </a:r>
            <a:endParaRPr lang="en-US" sz="1600" b="1" dirty="0" smtClean="0">
              <a:solidFill>
                <a:schemeClr val="accent2"/>
              </a:solidFill>
            </a:endParaRPr>
          </a:p>
          <a:p>
            <a:endParaRPr lang="en-US" sz="1600" b="1" dirty="0" smtClean="0">
              <a:solidFill>
                <a:schemeClr val="accent2"/>
              </a:solidFill>
            </a:endParaRPr>
          </a:p>
          <a:p>
            <a:r>
              <a:rPr lang="en-US" sz="2000" b="1" dirty="0" smtClean="0">
                <a:solidFill>
                  <a:schemeClr val="accent2"/>
                </a:solidFill>
              </a:rPr>
              <a:t>Process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>
                <a:solidFill>
                  <a:schemeClr val="accent2"/>
                </a:solidFill>
              </a:rPr>
              <a:t>Constant communication – Data exchange between components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>
                <a:solidFill>
                  <a:schemeClr val="accent2"/>
                </a:solidFill>
              </a:rPr>
              <a:t>Decentralized decision making – Routine decisions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>
                <a:solidFill>
                  <a:schemeClr val="accent2"/>
                </a:solidFill>
              </a:rPr>
              <a:t>Standardization – Ease of customization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accent2"/>
                </a:solidFill>
              </a:rPr>
              <a:t>Smart Transport System - Automated transportation of raw material / final </a:t>
            </a:r>
            <a:r>
              <a:rPr lang="en-US" dirty="0" smtClean="0">
                <a:solidFill>
                  <a:schemeClr val="accent2"/>
                </a:solidFill>
              </a:rPr>
              <a:t>products</a:t>
            </a:r>
            <a:endParaRPr lang="en-US" sz="1600" b="1" dirty="0" smtClean="0">
              <a:solidFill>
                <a:schemeClr val="accent2"/>
              </a:solidFill>
            </a:endParaRPr>
          </a:p>
          <a:p>
            <a:r>
              <a:rPr lang="en-US" sz="2400" b="1" dirty="0" smtClean="0">
                <a:solidFill>
                  <a:schemeClr val="accent2"/>
                </a:solidFill>
              </a:rPr>
              <a:t>People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chemeClr val="accent2"/>
                </a:solidFill>
              </a:rPr>
              <a:t>Increased efficiency – Reduction in labor per unit</a:t>
            </a:r>
            <a:endParaRPr lang="en-US" sz="2000" b="1" dirty="0" smtClean="0">
              <a:solidFill>
                <a:schemeClr val="accent2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chemeClr val="accent2"/>
                </a:solidFill>
              </a:rPr>
              <a:t>Skill Development – Up-skilling, Re-skilling, Continuous learning &amp; Mindset change</a:t>
            </a:r>
            <a:endParaRPr lang="en-US" sz="2000" b="1" dirty="0" smtClean="0">
              <a:solidFill>
                <a:schemeClr val="accent2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chemeClr val="accent2"/>
                </a:solidFill>
              </a:rPr>
              <a:t>Only to handle disruptions – Monitoring and corrective actions</a:t>
            </a:r>
            <a:endParaRPr lang="en-US" sz="2000" b="1" dirty="0" smtClean="0">
              <a:solidFill>
                <a:schemeClr val="accent2"/>
              </a:solidFill>
            </a:endParaRPr>
          </a:p>
          <a:p>
            <a:endParaRPr lang="en-US" sz="16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117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04B7454-521A-43C3-A04E-2A1E8264F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6136F85-AABF-4544-B725-4C2D672E98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IN" sz="3600" b="1" dirty="0"/>
              <a:t>Nearly Half of Companies Say They Don’t Have the Digital Skills They Need by </a:t>
            </a:r>
            <a:r>
              <a:rPr lang="en-IN" sz="3600" dirty="0">
                <a:hlinkClick r:id="rId2"/>
              </a:rPr>
              <a:t>Jeremy Goldman</a:t>
            </a:r>
            <a:endParaRPr lang="en-IN" sz="3600" dirty="0"/>
          </a:p>
          <a:p>
            <a:r>
              <a:rPr lang="en-IN" sz="3600" dirty="0"/>
              <a:t>After all, in just one decade the concept of “digital” has changed from a </a:t>
            </a:r>
            <a:r>
              <a:rPr lang="en-IN" sz="3600" b="1" dirty="0" smtClean="0">
                <a:solidFill>
                  <a:srgbClr val="FF0000"/>
                </a:solidFill>
              </a:rPr>
              <a:t>‘niche </a:t>
            </a:r>
            <a:r>
              <a:rPr lang="en-IN" sz="3600" b="1" dirty="0">
                <a:solidFill>
                  <a:srgbClr val="FF0000"/>
                </a:solidFill>
              </a:rPr>
              <a:t>skill </a:t>
            </a:r>
            <a:r>
              <a:rPr lang="en-IN" sz="3600" b="1" dirty="0" smtClean="0">
                <a:solidFill>
                  <a:srgbClr val="FF0000"/>
                </a:solidFill>
              </a:rPr>
              <a:t>set’</a:t>
            </a:r>
            <a:r>
              <a:rPr lang="en-IN" sz="3600" dirty="0" smtClean="0"/>
              <a:t> </a:t>
            </a:r>
            <a:r>
              <a:rPr lang="en-IN" sz="3600" dirty="0"/>
              <a:t>to something that’s </a:t>
            </a:r>
            <a:r>
              <a:rPr lang="en-IN" sz="3600" b="1" dirty="0" smtClean="0">
                <a:solidFill>
                  <a:srgbClr val="FF0000"/>
                </a:solidFill>
              </a:rPr>
              <a:t>‘mandatory’</a:t>
            </a:r>
            <a:r>
              <a:rPr lang="en-IN" sz="3600" dirty="0" smtClean="0"/>
              <a:t> </a:t>
            </a:r>
            <a:r>
              <a:rPr lang="en-IN" sz="3600" dirty="0"/>
              <a:t>for virtually all blue-chip companies. </a:t>
            </a:r>
          </a:p>
          <a:p>
            <a:r>
              <a:rPr lang="en-IN" sz="3600" dirty="0"/>
              <a:t>Employees’ digital IQs have become critical</a:t>
            </a:r>
          </a:p>
        </p:txBody>
      </p:sp>
    </p:spTree>
    <p:extLst>
      <p:ext uri="{BB962C8B-B14F-4D97-AF65-F5344CB8AC3E}">
        <p14:creationId xmlns:p14="http://schemas.microsoft.com/office/powerpoint/2010/main" val="1597142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spect="1"/>
          </p:cNvSpPr>
          <p:nvPr>
            <p:ph type="title"/>
          </p:nvPr>
        </p:nvSpPr>
        <p:spPr>
          <a:xfrm>
            <a:off x="203200" y="105388"/>
            <a:ext cx="10086988" cy="580411"/>
          </a:xfrm>
        </p:spPr>
        <p:txBody>
          <a:bodyPr>
            <a:noAutofit/>
          </a:bodyPr>
          <a:lstStyle/>
          <a:p>
            <a:r>
              <a:rPr lang="en-US" sz="2000" b="1" dirty="0" smtClean="0"/>
              <a:t>Listening to th</a:t>
            </a:r>
            <a:r>
              <a:rPr lang="en-US" sz="2000" b="1" dirty="0" smtClean="0"/>
              <a:t>e Voice of the Government, Policy Makers, Corporates, &amp; Academia</a:t>
            </a:r>
            <a:endParaRPr lang="en-US" sz="20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" y="1108362"/>
            <a:ext cx="4197024" cy="27980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384" y="1108361"/>
            <a:ext cx="3237148" cy="27980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6" r="22744"/>
          <a:stretch/>
        </p:blipFill>
        <p:spPr>
          <a:xfrm>
            <a:off x="8442959" y="1117150"/>
            <a:ext cx="3539491" cy="27853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134" y="4022564"/>
            <a:ext cx="4029595" cy="22666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836" y="4022564"/>
            <a:ext cx="4029595" cy="226664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9538" y="4022564"/>
            <a:ext cx="3401300" cy="2266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195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7A995A4-FE07-456D-8AD5-7BB0FE422D12}" type="slidenum">
              <a:rPr lang="en-US" smtClean="0">
                <a:solidFill>
                  <a:prstClr val="white"/>
                </a:solidFill>
              </a:rPr>
              <a:pPr/>
              <a:t>3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88" y="1657350"/>
            <a:ext cx="6946439" cy="46291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486650" y="1473486"/>
            <a:ext cx="43815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514350">
              <a:buFont typeface="Arial" panose="020B0604020202020204" pitchFamily="34" charset="0"/>
              <a:buChar char="•"/>
            </a:pPr>
            <a:r>
              <a:rPr lang="en-US" sz="2800" dirty="0" smtClean="0"/>
              <a:t>Automotive </a:t>
            </a:r>
            <a:r>
              <a:rPr lang="en-US" sz="2800" dirty="0"/>
              <a:t>&amp; FMCG</a:t>
            </a:r>
          </a:p>
          <a:p>
            <a:pPr marL="457200" indent="-514350">
              <a:buFont typeface="Arial" panose="020B0604020202020204" pitchFamily="34" charset="0"/>
              <a:buChar char="•"/>
            </a:pPr>
            <a:r>
              <a:rPr lang="en-US" sz="2800" dirty="0" smtClean="0"/>
              <a:t>Value </a:t>
            </a:r>
            <a:r>
              <a:rPr lang="en-US" sz="2800" dirty="0"/>
              <a:t>chain before and </a:t>
            </a:r>
            <a:r>
              <a:rPr lang="en-US" sz="2800" dirty="0" smtClean="0"/>
              <a:t>after transformation</a:t>
            </a:r>
            <a:endParaRPr lang="en-US" sz="2800" dirty="0"/>
          </a:p>
          <a:p>
            <a:pPr marL="457200" indent="-514350">
              <a:buFont typeface="Arial" panose="020B0604020202020204" pitchFamily="34" charset="0"/>
              <a:buChar char="•"/>
            </a:pPr>
            <a:r>
              <a:rPr lang="en-US" sz="2800" dirty="0"/>
              <a:t>Business benefits </a:t>
            </a:r>
          </a:p>
          <a:p>
            <a:pPr marL="457200" indent="-514350">
              <a:buFont typeface="Arial" panose="020B0604020202020204" pitchFamily="34" charset="0"/>
              <a:buChar char="•"/>
            </a:pPr>
            <a:r>
              <a:rPr lang="en-US" sz="2800" dirty="0"/>
              <a:t>Job loss and new types of skilling </a:t>
            </a:r>
            <a:r>
              <a:rPr lang="en-US" sz="2800" dirty="0" smtClean="0"/>
              <a:t>requirement</a:t>
            </a:r>
          </a:p>
          <a:p>
            <a:pPr marL="457200" indent="-514350">
              <a:buFont typeface="Arial" panose="020B0604020202020204" pitchFamily="34" charset="0"/>
              <a:buChar char="•"/>
            </a:pPr>
            <a:r>
              <a:rPr lang="en-US" sz="2800" dirty="0" smtClean="0"/>
              <a:t>Ongoing 6 industry projects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340888" y="736312"/>
            <a:ext cx="1040560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National level competition (696 </a:t>
            </a:r>
            <a:r>
              <a:rPr lang="en-US" sz="2800" dirty="0" smtClean="0"/>
              <a:t>participants, 232 teams, 79 B-Schools;</a:t>
            </a:r>
          </a:p>
          <a:p>
            <a:r>
              <a:rPr lang="en-US" sz="2800" dirty="0" smtClean="0"/>
              <a:t>top 4 teams presented at ISB)</a:t>
            </a:r>
            <a:endParaRPr lang="en-US" sz="28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03200" y="106362"/>
            <a:ext cx="11455400" cy="65563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2500" dirty="0" smtClean="0">
                <a:latin typeface="Arial" panose="020B0604020202020204" pitchFamily="34" charset="0"/>
              </a:rPr>
              <a:t>Digital Transformation </a:t>
            </a:r>
            <a:r>
              <a:rPr lang="en-US" sz="2500" dirty="0">
                <a:latin typeface="Arial" panose="020B0604020202020204" pitchFamily="34" charset="0"/>
              </a:rPr>
              <a:t>of Value </a:t>
            </a:r>
            <a:r>
              <a:rPr lang="en-US" sz="2500" dirty="0" smtClean="0">
                <a:latin typeface="Arial" panose="020B0604020202020204" pitchFamily="34" charset="0"/>
              </a:rPr>
              <a:t>Chain By Leveraging Industry 4.0</a:t>
            </a:r>
            <a:endParaRPr lang="en-US" sz="25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55600" y="258762"/>
            <a:ext cx="9817100" cy="65563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74680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59" y="1375956"/>
            <a:ext cx="7793899" cy="4841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7269480" y="1137906"/>
            <a:ext cx="4290060" cy="5293753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en-I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An organization can drive both revenue &amp; margin by leveraging Industry 4.0</a:t>
            </a:r>
          </a:p>
          <a:p>
            <a:pPr marL="514350" indent="-514350">
              <a:buFont typeface="+mj-lt"/>
              <a:buAutoNum type="arabicParenR"/>
            </a:pPr>
            <a:r>
              <a:rPr lang="en-I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Transformation opportunity: both biz. models and biz. </a:t>
            </a: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processes</a:t>
            </a:r>
          </a:p>
          <a:p>
            <a:pPr marL="514350" indent="-514350">
              <a:buFont typeface="+mj-lt"/>
              <a:buAutoNum type="arabicParenR"/>
            </a:pPr>
            <a:r>
              <a:rPr lang="en-I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Digital maturity-digital intensity &amp; transformation management</a:t>
            </a:r>
          </a:p>
          <a:p>
            <a:pPr marL="514350" indent="-514350">
              <a:buFont typeface="+mj-lt"/>
              <a:buAutoNum type="arabicParenR"/>
            </a:pPr>
            <a:r>
              <a:rPr lang="en-I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Enablement </a:t>
            </a: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on ‘new skills’ fundamental</a:t>
            </a:r>
          </a:p>
          <a:p>
            <a:pPr marL="514350" indent="-514350">
              <a:buFont typeface="+mj-lt"/>
              <a:buAutoNum type="arabicParenR"/>
            </a:pPr>
            <a:r>
              <a:rPr lang="en-I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Digital-niche to ‘must have’ skills</a:t>
            </a:r>
            <a:endParaRPr lang="en-IN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152400" y="106362"/>
            <a:ext cx="10801350" cy="6556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en-IN" sz="2800" dirty="0" smtClean="0">
                <a:latin typeface="Arial" panose="020B0604020202020204" pitchFamily="34" charset="0"/>
              </a:rPr>
              <a:t>Leveraging Industry 4.0-Challenges &amp; Opportunities</a:t>
            </a:r>
            <a:endParaRPr lang="en-IN" sz="2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4744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FE4B086-DAAF-4BEF-93FB-BD6D299DEA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11320" y="2514600"/>
            <a:ext cx="5486400" cy="762000"/>
          </a:xfrm>
        </p:spPr>
        <p:txBody>
          <a:bodyPr>
            <a:normAutofit fontScale="90000"/>
          </a:bodyPr>
          <a:lstStyle/>
          <a:p>
            <a:r>
              <a:rPr lang="en-IN" sz="4800" dirty="0">
                <a:latin typeface="Arial" panose="020B0604020202020204" pitchFamily="34" charset="0"/>
              </a:rPr>
              <a:t>Thank You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FB6C6E6-0CD5-4301-9CED-4AB3F64F0A6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E6D2A10-0FAC-4FBA-A574-4C9F421DF53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7866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BACKUP SLIDES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362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E:\01 - MOMOffice\[ 10 ] Identity\[ 05 ] Powerpoint Graphics\world_ma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80" y="1123998"/>
            <a:ext cx="10851241" cy="547043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3" name="Straight Connector 82"/>
          <p:cNvCxnSpPr>
            <a:stCxn id="16" idx="1"/>
          </p:cNvCxnSpPr>
          <p:nvPr/>
        </p:nvCxnSpPr>
        <p:spPr>
          <a:xfrm flipH="1">
            <a:off x="6302416" y="1471826"/>
            <a:ext cx="1429305" cy="93894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2133681" y="3284540"/>
            <a:ext cx="1463040" cy="4876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Manufacturing Renaissance</a:t>
            </a:r>
          </a:p>
        </p:txBody>
      </p:sp>
      <p:pic>
        <p:nvPicPr>
          <p:cNvPr id="6" name="Picture 4" descr="Flag of the United States of Americ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188" y="3162620"/>
            <a:ext cx="462987" cy="243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000" dirty="0"/>
              <a:t>World “Growth” Initiatives </a:t>
            </a:r>
          </a:p>
        </p:txBody>
      </p:sp>
      <p:sp>
        <p:nvSpPr>
          <p:cNvPr id="9" name="Rectangle 8"/>
          <p:cNvSpPr/>
          <p:nvPr/>
        </p:nvSpPr>
        <p:spPr>
          <a:xfrm>
            <a:off x="3961488" y="2918785"/>
            <a:ext cx="1463040" cy="4876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Industry of the Future</a:t>
            </a:r>
          </a:p>
        </p:txBody>
      </p:sp>
      <p:pic>
        <p:nvPicPr>
          <p:cNvPr id="10" name="Picture 2" descr="Image of National Fla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546" y="2796865"/>
            <a:ext cx="363884" cy="243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4033503" y="2187273"/>
            <a:ext cx="1463040" cy="4876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High Value</a:t>
            </a:r>
          </a:p>
          <a:p>
            <a:pPr algn="ctr"/>
            <a:r>
              <a:rPr lang="en-US" sz="1200" b="1" dirty="0"/>
              <a:t>Manufacturing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571081" y="1658916"/>
            <a:ext cx="1463040" cy="4876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Smart </a:t>
            </a:r>
          </a:p>
          <a:p>
            <a:pPr algn="ctr"/>
            <a:r>
              <a:rPr lang="en-US" sz="1200" b="1" dirty="0"/>
              <a:t>Industry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096473" y="1552303"/>
            <a:ext cx="1463040" cy="4876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Made</a:t>
            </a:r>
          </a:p>
          <a:p>
            <a:pPr algn="ctr"/>
            <a:r>
              <a:rPr lang="en-US" sz="1200" b="1" dirty="0"/>
              <a:t>Difference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731720" y="1227988"/>
            <a:ext cx="1463040" cy="4876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/>
              <a:t>Produktion</a:t>
            </a:r>
            <a:endParaRPr lang="en-US" sz="1200" b="1" dirty="0"/>
          </a:p>
          <a:p>
            <a:pPr algn="ctr"/>
            <a:r>
              <a:rPr lang="en-US" sz="1200" b="1" dirty="0"/>
              <a:t>2030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782478" y="1821516"/>
            <a:ext cx="1727245" cy="4876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Industrial Internet Business Revolution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731720" y="2410771"/>
            <a:ext cx="1585424" cy="4876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Industry  4.0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536655" y="3237137"/>
            <a:ext cx="1585424" cy="4876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Innovation  25’ Program</a:t>
            </a:r>
          </a:p>
        </p:txBody>
      </p:sp>
      <p:sp>
        <p:nvSpPr>
          <p:cNvPr id="20" name="Rectangle 19"/>
          <p:cNvSpPr/>
          <p:nvPr/>
        </p:nvSpPr>
        <p:spPr>
          <a:xfrm>
            <a:off x="9997397" y="3960603"/>
            <a:ext cx="1585424" cy="4876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Made In China 2025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731688" y="5133591"/>
            <a:ext cx="1585424" cy="4876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Precision</a:t>
            </a:r>
          </a:p>
          <a:p>
            <a:pPr algn="ctr"/>
            <a:r>
              <a:rPr lang="en-US" sz="1200" b="1" dirty="0"/>
              <a:t>Manufacturing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145791" y="4160512"/>
            <a:ext cx="1585424" cy="4876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Operational </a:t>
            </a:r>
            <a:r>
              <a:rPr lang="en-US" sz="1200" b="1" dirty="0" err="1"/>
              <a:t>Programme</a:t>
            </a:r>
            <a:endParaRPr lang="en-US" sz="1200" b="1" dirty="0"/>
          </a:p>
        </p:txBody>
      </p:sp>
      <p:sp>
        <p:nvSpPr>
          <p:cNvPr id="23" name="Rectangle 22"/>
          <p:cNvSpPr/>
          <p:nvPr/>
        </p:nvSpPr>
        <p:spPr>
          <a:xfrm>
            <a:off x="4510576" y="4381808"/>
            <a:ext cx="1585424" cy="4876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/>
              <a:t>Fabbrica</a:t>
            </a:r>
            <a:endParaRPr lang="en-US" sz="1200" b="1" dirty="0"/>
          </a:p>
          <a:p>
            <a:pPr algn="ctr"/>
            <a:r>
              <a:rPr lang="en-US" sz="1200" b="1" dirty="0" err="1"/>
              <a:t>Intelligente</a:t>
            </a:r>
            <a:endParaRPr lang="en-US" sz="1200" b="1" dirty="0"/>
          </a:p>
        </p:txBody>
      </p:sp>
      <p:sp>
        <p:nvSpPr>
          <p:cNvPr id="24" name="Rectangle 23"/>
          <p:cNvSpPr/>
          <p:nvPr/>
        </p:nvSpPr>
        <p:spPr>
          <a:xfrm>
            <a:off x="4094515" y="3609631"/>
            <a:ext cx="1585424" cy="4876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/>
              <a:t>Fabricacion</a:t>
            </a:r>
            <a:endParaRPr lang="en-US" sz="1200" b="1" dirty="0"/>
          </a:p>
          <a:p>
            <a:pPr algn="ctr"/>
            <a:r>
              <a:rPr lang="en-US" sz="1200" b="1" dirty="0" err="1"/>
              <a:t>Avanzada</a:t>
            </a:r>
            <a:endParaRPr lang="en-US" sz="1200" b="1" dirty="0"/>
          </a:p>
        </p:txBody>
      </p:sp>
      <p:sp>
        <p:nvSpPr>
          <p:cNvPr id="25" name="Rectangle 24"/>
          <p:cNvSpPr/>
          <p:nvPr/>
        </p:nvSpPr>
        <p:spPr>
          <a:xfrm>
            <a:off x="7670341" y="3040703"/>
            <a:ext cx="1585424" cy="4876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Digital Manufacturing for SME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542027" y="3594421"/>
            <a:ext cx="1461429" cy="4876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/>
              <a:t>Produktionder </a:t>
            </a:r>
            <a:r>
              <a:rPr lang="en-US" sz="1200" b="1" dirty="0" err="1"/>
              <a:t>Zukunft</a:t>
            </a:r>
            <a:endParaRPr lang="en-US" sz="1200" b="1" dirty="0"/>
          </a:p>
        </p:txBody>
      </p:sp>
      <p:pic>
        <p:nvPicPr>
          <p:cNvPr id="1026" name="Picture 2" descr="Image of Civil Ensig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8530" y="1391199"/>
            <a:ext cx="363885" cy="243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Image of National Fla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139" y="1577679"/>
            <a:ext cx="363884" cy="243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of Union Flag &amp; Naval Jack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1464" y="2065353"/>
            <a:ext cx="350547" cy="243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of National Fla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513" y="1112545"/>
            <a:ext cx="387331" cy="243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of National Fla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183" y="1715663"/>
            <a:ext cx="395771" cy="243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of National Fla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184" y="2309191"/>
            <a:ext cx="403273" cy="243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of National Fla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7105" y="2954359"/>
            <a:ext cx="387331" cy="243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Image of National Fla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4038613"/>
            <a:ext cx="363884" cy="243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Image of National Fla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4705" y="4229000"/>
            <a:ext cx="363884" cy="243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Image of National Fla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3359" y="3528375"/>
            <a:ext cx="363884" cy="243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Image of National Fla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153" y="3162621"/>
            <a:ext cx="347003" cy="243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Image of National Fla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5479" y="3894133"/>
            <a:ext cx="363884" cy="243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Image of National Fla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2961" y="5011671"/>
            <a:ext cx="363884" cy="243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9" name="Straight Connector 28"/>
          <p:cNvCxnSpPr>
            <a:stCxn id="23" idx="0"/>
          </p:cNvCxnSpPr>
          <p:nvPr/>
        </p:nvCxnSpPr>
        <p:spPr>
          <a:xfrm flipV="1">
            <a:off x="5303289" y="3111821"/>
            <a:ext cx="873993" cy="126998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9" idx="3"/>
          </p:cNvCxnSpPr>
          <p:nvPr/>
        </p:nvCxnSpPr>
        <p:spPr>
          <a:xfrm flipV="1">
            <a:off x="5424529" y="3033492"/>
            <a:ext cx="514001" cy="12913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24" idx="0"/>
          </p:cNvCxnSpPr>
          <p:nvPr/>
        </p:nvCxnSpPr>
        <p:spPr>
          <a:xfrm flipV="1">
            <a:off x="4887227" y="3292550"/>
            <a:ext cx="894664" cy="31708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13" idx="3"/>
          </p:cNvCxnSpPr>
          <p:nvPr/>
        </p:nvCxnSpPr>
        <p:spPr>
          <a:xfrm>
            <a:off x="5496543" y="2431111"/>
            <a:ext cx="355620" cy="36575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14" idx="2"/>
          </p:cNvCxnSpPr>
          <p:nvPr/>
        </p:nvCxnSpPr>
        <p:spPr>
          <a:xfrm>
            <a:off x="5302601" y="2146591"/>
            <a:ext cx="731520" cy="65027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15" idx="2"/>
          </p:cNvCxnSpPr>
          <p:nvPr/>
        </p:nvCxnSpPr>
        <p:spPr>
          <a:xfrm flipH="1">
            <a:off x="5974081" y="2039978"/>
            <a:ext cx="853912" cy="85846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18" idx="1"/>
          </p:cNvCxnSpPr>
          <p:nvPr/>
        </p:nvCxnSpPr>
        <p:spPr>
          <a:xfrm flipH="1">
            <a:off x="6177282" y="2654608"/>
            <a:ext cx="1554439" cy="24383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26" idx="1"/>
          </p:cNvCxnSpPr>
          <p:nvPr/>
        </p:nvCxnSpPr>
        <p:spPr>
          <a:xfrm flipH="1" flipV="1">
            <a:off x="6177283" y="3033494"/>
            <a:ext cx="364744" cy="80476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25" idx="1"/>
          </p:cNvCxnSpPr>
          <p:nvPr/>
        </p:nvCxnSpPr>
        <p:spPr>
          <a:xfrm flipH="1" flipV="1">
            <a:off x="6302415" y="2954359"/>
            <a:ext cx="1367927" cy="33018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stCxn id="19" idx="1"/>
          </p:cNvCxnSpPr>
          <p:nvPr/>
        </p:nvCxnSpPr>
        <p:spPr>
          <a:xfrm flipH="1" flipV="1">
            <a:off x="9927063" y="3292550"/>
            <a:ext cx="609592" cy="18842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stCxn id="20" idx="1"/>
          </p:cNvCxnSpPr>
          <p:nvPr/>
        </p:nvCxnSpPr>
        <p:spPr>
          <a:xfrm flipH="1" flipV="1">
            <a:off x="9143967" y="3609632"/>
            <a:ext cx="853431" cy="59480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stCxn id="21" idx="0"/>
          </p:cNvCxnSpPr>
          <p:nvPr/>
        </p:nvCxnSpPr>
        <p:spPr>
          <a:xfrm flipV="1">
            <a:off x="8524401" y="4472841"/>
            <a:ext cx="375729" cy="66075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stCxn id="17" idx="1"/>
          </p:cNvCxnSpPr>
          <p:nvPr/>
        </p:nvCxnSpPr>
        <p:spPr>
          <a:xfrm flipH="1">
            <a:off x="6583675" y="2065354"/>
            <a:ext cx="1198803" cy="34541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8" name="Picture 14" descr="Image of National Fla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1277" y="3528377"/>
            <a:ext cx="363884" cy="243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Rectangle 54"/>
          <p:cNvSpPr/>
          <p:nvPr/>
        </p:nvSpPr>
        <p:spPr>
          <a:xfrm>
            <a:off x="7824436" y="4523996"/>
            <a:ext cx="1585424" cy="4876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Make in India</a:t>
            </a:r>
          </a:p>
        </p:txBody>
      </p:sp>
      <p:pic>
        <p:nvPicPr>
          <p:cNvPr id="56" name="Picture 14" descr="https://upload.wikimedia.org/wikipedia/en/thumb/4/41/Flag_of_India.svg/1280px-Flag_of_India.svg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210" y="4430743"/>
            <a:ext cx="337268" cy="224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7" name="Straight Connector 56"/>
          <p:cNvCxnSpPr>
            <a:stCxn id="55" idx="0"/>
          </p:cNvCxnSpPr>
          <p:nvPr/>
        </p:nvCxnSpPr>
        <p:spPr>
          <a:xfrm flipH="1" flipV="1">
            <a:off x="8087302" y="3894135"/>
            <a:ext cx="529847" cy="62986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6244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/>
              <a:t>Industry 4.0</a:t>
            </a:r>
          </a:p>
        </p:txBody>
      </p:sp>
      <p:sp>
        <p:nvSpPr>
          <p:cNvPr id="6" name="Donut 5"/>
          <p:cNvSpPr/>
          <p:nvPr/>
        </p:nvSpPr>
        <p:spPr>
          <a:xfrm>
            <a:off x="4544704" y="2043562"/>
            <a:ext cx="1425787" cy="1436606"/>
          </a:xfrm>
          <a:prstGeom prst="donut">
            <a:avLst>
              <a:gd name="adj" fmla="val 7286"/>
            </a:avLst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60132" y="2455635"/>
            <a:ext cx="11976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+mj-lt"/>
                <a:cs typeface="Arial" pitchFamily="34" charset="0"/>
              </a:rPr>
              <a:t>INDUSTRY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46444" y="2687532"/>
            <a:ext cx="6223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+mj-lt"/>
                <a:cs typeface="Arial" pitchFamily="34" charset="0"/>
              </a:rPr>
              <a:t>4.0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550" y="1492336"/>
            <a:ext cx="1980096" cy="1421426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6676036" y="777152"/>
            <a:ext cx="3107125" cy="7078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+mj-lt"/>
                <a:cs typeface="Arial" pitchFamily="34" charset="0"/>
              </a:rPr>
              <a:t>More Efficient Production Processes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06383">
            <a:off x="5995948" y="2090798"/>
            <a:ext cx="1098726" cy="893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190" y="1507963"/>
            <a:ext cx="1776499" cy="111115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876876" y="747290"/>
            <a:ext cx="3107125" cy="7078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+mj-lt"/>
                <a:cs typeface="Arial" pitchFamily="34" charset="0"/>
              </a:rPr>
              <a:t>Stronger Customer Centricity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973310">
            <a:off x="3413708" y="2009098"/>
            <a:ext cx="1098726" cy="893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0928" y="4370691"/>
            <a:ext cx="1815148" cy="119285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867639" y="3441137"/>
            <a:ext cx="837044" cy="979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3562057" y="5549902"/>
            <a:ext cx="3677494" cy="7078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+mj-lt"/>
                <a:cs typeface="Arial" pitchFamily="34" charset="0"/>
              </a:rPr>
              <a:t>New Marketing &amp; Business Models </a:t>
            </a:r>
          </a:p>
        </p:txBody>
      </p:sp>
      <p:sp>
        <p:nvSpPr>
          <p:cNvPr id="14" name="Oval 13"/>
          <p:cNvSpPr/>
          <p:nvPr/>
        </p:nvSpPr>
        <p:spPr>
          <a:xfrm>
            <a:off x="136469" y="1500102"/>
            <a:ext cx="1776499" cy="1124809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Agility</a:t>
            </a:r>
          </a:p>
        </p:txBody>
      </p:sp>
      <p:sp>
        <p:nvSpPr>
          <p:cNvPr id="24" name="Oval 23"/>
          <p:cNvSpPr/>
          <p:nvPr/>
        </p:nvSpPr>
        <p:spPr>
          <a:xfrm>
            <a:off x="8834073" y="1746910"/>
            <a:ext cx="2034655" cy="1166852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Efficiency</a:t>
            </a:r>
          </a:p>
        </p:txBody>
      </p:sp>
      <p:sp>
        <p:nvSpPr>
          <p:cNvPr id="25" name="Oval 24"/>
          <p:cNvSpPr/>
          <p:nvPr/>
        </p:nvSpPr>
        <p:spPr>
          <a:xfrm>
            <a:off x="5857780" y="4370690"/>
            <a:ext cx="2371818" cy="1192859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Innovation</a:t>
            </a:r>
          </a:p>
        </p:txBody>
      </p:sp>
      <p:graphicFrame>
        <p:nvGraphicFramePr>
          <p:cNvPr id="27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8679980" y="3930867"/>
          <a:ext cx="3060131" cy="1990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28" name="Chart 27"/>
          <p:cNvGraphicFramePr>
            <a:graphicFrameLocks/>
          </p:cNvGraphicFramePr>
          <p:nvPr>
            <p:extLst/>
          </p:nvPr>
        </p:nvGraphicFramePr>
        <p:xfrm>
          <a:off x="9319151" y="3480160"/>
          <a:ext cx="2647666" cy="12197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</p:spTree>
    <p:extLst>
      <p:ext uri="{BB962C8B-B14F-4D97-AF65-F5344CB8AC3E}">
        <p14:creationId xmlns:p14="http://schemas.microsoft.com/office/powerpoint/2010/main" val="893532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9" grpId="0"/>
      <p:bldP spid="12" grpId="0" animBg="1"/>
      <p:bldP spid="17" grpId="0" animBg="1"/>
      <p:bldP spid="22" grpId="0" animBg="1"/>
      <p:bldP spid="14" grpId="0" animBg="1"/>
      <p:bldP spid="24" grpId="0" animBg="1"/>
      <p:bldP spid="25" grpId="0" animBg="1"/>
      <p:bldGraphic spid="27" grpId="0">
        <p:bldAsOne/>
      </p:bldGraphic>
      <p:bldGraphic spid="28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1420" y="30162"/>
            <a:ext cx="8433787" cy="655638"/>
          </a:xfrm>
          <a:solidFill>
            <a:srgbClr val="FFFF00"/>
          </a:solidFill>
        </p:spPr>
        <p:txBody>
          <a:bodyPr>
            <a:noAutofit/>
          </a:bodyPr>
          <a:lstStyle/>
          <a:p>
            <a:pPr algn="ctr"/>
            <a:r>
              <a:rPr lang="en-US" b="0" dirty="0" err="1"/>
              <a:t>Changying</a:t>
            </a:r>
            <a:r>
              <a:rPr lang="en-US" b="0" dirty="0"/>
              <a:t> Precision Technology </a:t>
            </a:r>
            <a:r>
              <a:rPr lang="en-US" b="0" dirty="0" smtClean="0"/>
              <a:t>Company (Smart phone manufacturer)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5"/>
            <p:extLst>
              <p:ext uri="{D42A27DB-BD31-4B8C-83A1-F6EECF244321}">
                <p14:modId xmlns:p14="http://schemas.microsoft.com/office/powerpoint/2010/main" val="770854779"/>
              </p:ext>
            </p:extLst>
          </p:nvPr>
        </p:nvGraphicFramePr>
        <p:xfrm>
          <a:off x="838200" y="1173164"/>
          <a:ext cx="10682289" cy="42856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15363"/>
                <a:gridCol w="3061427"/>
                <a:gridCol w="3005499"/>
              </a:tblGrid>
              <a:tr h="798639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Before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After</a:t>
                      </a:r>
                      <a:endParaRPr lang="en-US" sz="2800" dirty="0"/>
                    </a:p>
                  </a:txBody>
                  <a:tcPr/>
                </a:tc>
              </a:tr>
              <a:tr h="79863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Number of employees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650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60</a:t>
                      </a:r>
                      <a:endParaRPr lang="en-US" sz="2800" dirty="0"/>
                    </a:p>
                  </a:txBody>
                  <a:tcPr/>
                </a:tc>
              </a:tr>
              <a:tr h="79863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Number of robots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65</a:t>
                      </a:r>
                      <a:endParaRPr lang="en-US" sz="2800" dirty="0"/>
                    </a:p>
                  </a:txBody>
                  <a:tcPr/>
                </a:tc>
              </a:tr>
              <a:tr h="79863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Defects (%)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25%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Below 5% (80% reduction)</a:t>
                      </a:r>
                      <a:endParaRPr lang="en-US" sz="2800" dirty="0"/>
                    </a:p>
                  </a:txBody>
                  <a:tcPr/>
                </a:tc>
              </a:tr>
              <a:tr h="79863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Production</a:t>
                      </a:r>
                      <a:r>
                        <a:rPr lang="en-US" sz="2800" baseline="0" dirty="0" smtClean="0"/>
                        <a:t> per person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8000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21000 (more than 2.6 times)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470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SB Powerpoint Template">
  <a:themeElements>
    <a:clrScheme name="ISB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5E95"/>
      </a:accent1>
      <a:accent2>
        <a:srgbClr val="006BAC"/>
      </a:accent2>
      <a:accent3>
        <a:srgbClr val="4436C6"/>
      </a:accent3>
      <a:accent4>
        <a:srgbClr val="005B60"/>
      </a:accent4>
      <a:accent5>
        <a:srgbClr val="8B7765"/>
      </a:accent5>
      <a:accent6>
        <a:srgbClr val="530D0D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ISB Powerpoint Template" id="{5D5525B0-4C65-41D3-9D55-01CB2ED8A314}" vid="{C8BC277E-77C0-4B2A-8119-D4BFB56EC809}"/>
    </a:ext>
  </a:extLst>
</a:theme>
</file>

<file path=ppt/theme/theme2.xml><?xml version="1.0" encoding="utf-8"?>
<a:theme xmlns:a="http://schemas.openxmlformats.org/drawingml/2006/main" name="DELMIA_Presentation_2014">
  <a:themeElements>
    <a:clrScheme name="Custom 6">
      <a:dk1>
        <a:srgbClr val="005386"/>
      </a:dk1>
      <a:lt1>
        <a:srgbClr val="FFFFFF"/>
      </a:lt1>
      <a:dk2>
        <a:srgbClr val="DA291C"/>
      </a:dk2>
      <a:lt2>
        <a:srgbClr val="001871"/>
      </a:lt2>
      <a:accent1>
        <a:srgbClr val="0B3F77"/>
      </a:accent1>
      <a:accent2>
        <a:srgbClr val="00B2A9"/>
      </a:accent2>
      <a:accent3>
        <a:srgbClr val="FFCD00"/>
      </a:accent3>
      <a:accent4>
        <a:srgbClr val="E87722"/>
      </a:accent4>
      <a:accent5>
        <a:srgbClr val="84BD00"/>
      </a:accent5>
      <a:accent6>
        <a:srgbClr val="0077C8"/>
      </a:accent6>
      <a:hlink>
        <a:srgbClr val="0B3F77"/>
      </a:hlink>
      <a:folHlink>
        <a:srgbClr val="6F2577"/>
      </a:folHlink>
    </a:clrScheme>
    <a:fontScheme name="3DS PPT template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ISB PowerPoint Template - 2012 - V1.0">
  <a:themeElements>
    <a:clrScheme name="ISB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5E95"/>
      </a:accent1>
      <a:accent2>
        <a:srgbClr val="006BAC"/>
      </a:accent2>
      <a:accent3>
        <a:srgbClr val="4436C6"/>
      </a:accent3>
      <a:accent4>
        <a:srgbClr val="005B60"/>
      </a:accent4>
      <a:accent5>
        <a:srgbClr val="8B7765"/>
      </a:accent5>
      <a:accent6>
        <a:srgbClr val="530D0D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ISB Powerpoint Template</Template>
  <TotalTime>15926</TotalTime>
  <Words>606</Words>
  <Application>Microsoft Office PowerPoint</Application>
  <PresentationFormat>Custom</PresentationFormat>
  <Paragraphs>143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ISB Powerpoint Template</vt:lpstr>
      <vt:lpstr>DELMIA_Presentation_2014</vt:lpstr>
      <vt:lpstr>ISB PowerPoint Template - 2012 - V1.0</vt:lpstr>
      <vt:lpstr>Adoption of Industry 4.0 in India – Opportunities &amp; Challenges  </vt:lpstr>
      <vt:lpstr>Listening to the Voice of the Government, Policy Makers, Corporates, &amp; Academia</vt:lpstr>
      <vt:lpstr>PowerPoint Presentation</vt:lpstr>
      <vt:lpstr>PowerPoint Presentation</vt:lpstr>
      <vt:lpstr>Thank You</vt:lpstr>
      <vt:lpstr>BACKUP SLIDES</vt:lpstr>
      <vt:lpstr>World “Growth” Initiatives </vt:lpstr>
      <vt:lpstr>Industry 4.0</vt:lpstr>
      <vt:lpstr>Changying Precision Technology Company (Smart phone manufacturer)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Rajiv Bhargava</dc:creator>
  <cp:lastModifiedBy>chandan chowdhury</cp:lastModifiedBy>
  <cp:revision>480</cp:revision>
  <dcterms:created xsi:type="dcterms:W3CDTF">2017-06-16T02:52:33Z</dcterms:created>
  <dcterms:modified xsi:type="dcterms:W3CDTF">2017-11-15T04:14:58Z</dcterms:modified>
</cp:coreProperties>
</file>